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ContentType="application/vnd.openxmlformats-officedocument.custom-properties+xml" PartName="/docProps/custom.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arget="docProps/custom.xml" Type="http://schemas.openxmlformats.org/officeDocument/2006/relationships/custom-properties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9884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95" r:id="rId3"/>
    <p:sldId id="283" r:id="rId4"/>
    <p:sldId id="289" r:id="rId5"/>
    <p:sldId id="266" r:id="rId6"/>
    <p:sldId id="327" r:id="rId7"/>
    <p:sldId id="328" r:id="rId8"/>
    <p:sldId id="280" r:id="rId9"/>
    <p:sldId id="335" r:id="rId10"/>
    <p:sldId id="293" r:id="rId11"/>
    <p:sldId id="331" r:id="rId12"/>
    <p:sldId id="294" r:id="rId13"/>
    <p:sldId id="291" r:id="rId14"/>
    <p:sldId id="337" r:id="rId15"/>
    <p:sldId id="338" r:id="rId16"/>
    <p:sldId id="332" r:id="rId17"/>
    <p:sldId id="349" r:id="rId18"/>
    <p:sldId id="334" r:id="rId19"/>
    <p:sldId id="333" r:id="rId20"/>
    <p:sldId id="299" r:id="rId21"/>
    <p:sldId id="298" r:id="rId22"/>
    <p:sldId id="267" r:id="rId23"/>
    <p:sldId id="341" r:id="rId24"/>
    <p:sldId id="270" r:id="rId25"/>
    <p:sldId id="268" r:id="rId26"/>
    <p:sldId id="352" r:id="rId27"/>
    <p:sldId id="302" r:id="rId28"/>
    <p:sldId id="271" r:id="rId29"/>
    <p:sldId id="272" r:id="rId30"/>
    <p:sldId id="273" r:id="rId31"/>
    <p:sldId id="274" r:id="rId32"/>
    <p:sldId id="275" r:id="rId33"/>
    <p:sldId id="339" r:id="rId34"/>
    <p:sldId id="276" r:id="rId35"/>
    <p:sldId id="323" r:id="rId36"/>
    <p:sldId id="351" r:id="rId37"/>
    <p:sldId id="350" r:id="rId38"/>
    <p:sldId id="325" r:id="rId39"/>
    <p:sldId id="326" r:id="rId40"/>
    <p:sldId id="310" r:id="rId41"/>
    <p:sldId id="303" r:id="rId42"/>
    <p:sldId id="340" r:id="rId43"/>
    <p:sldId id="311" r:id="rId44"/>
    <p:sldId id="343" r:id="rId45"/>
    <p:sldId id="312" r:id="rId46"/>
    <p:sldId id="342" r:id="rId47"/>
    <p:sldId id="313" r:id="rId48"/>
    <p:sldId id="305" r:id="rId49"/>
    <p:sldId id="345" r:id="rId50"/>
    <p:sldId id="346" r:id="rId51"/>
    <p:sldId id="344" r:id="rId52"/>
    <p:sldId id="314" r:id="rId53"/>
    <p:sldId id="316" r:id="rId54"/>
    <p:sldId id="315" r:id="rId55"/>
    <p:sldId id="347" r:id="rId56"/>
    <p:sldId id="348" r:id="rId57"/>
    <p:sldId id="317" r:id="rId58"/>
    <p:sldId id="318" r:id="rId59"/>
    <p:sldId id="278" r:id="rId60"/>
    <p:sldId id="279" r:id="rId61"/>
    <p:sldId id="277" r:id="rId62"/>
  </p:sldIdLst>
  <p:sldSz cx="9906000" cy="6858000" type="A4"/>
  <p:notesSz cx="6797675" cy="9926638"/>
  <p:custDataLst>
    <p:tags r:id="rId65"/>
  </p:custData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5429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2445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69461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6475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077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093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199110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6123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06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pos="36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pos="3120" userDrawn="1">
          <p15:clr>
            <a:srgbClr val="A4A3A4"/>
          </p15:clr>
        </p15:guide>
        <p15:guide id="7" orient="horz" pos="1525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pos="81" userDrawn="1">
          <p15:clr>
            <a:srgbClr val="A4A3A4"/>
          </p15:clr>
        </p15:guide>
        <p15:guide id="10" orient="horz" pos="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D3"/>
    <a:srgbClr val="D9D9D9"/>
    <a:srgbClr val="0000FF"/>
    <a:srgbClr val="FFFFFF"/>
    <a:srgbClr val="E1E1E1"/>
    <a:srgbClr val="00419B"/>
    <a:srgbClr val="B1DFED"/>
    <a:srgbClr val="00FFFF"/>
    <a:srgbClr val="00CC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7" autoAdjust="0"/>
    <p:restoredTop sz="96548" autoAdjust="0"/>
  </p:normalViewPr>
  <p:slideViewPr>
    <p:cSldViewPr showGuides="1">
      <p:cViewPr>
        <p:scale>
          <a:sx n="125" d="100"/>
          <a:sy n="125" d="100"/>
        </p:scale>
        <p:origin x="738" y="-270"/>
      </p:cViewPr>
      <p:guideLst>
        <p:guide orient="horz" pos="2160"/>
        <p:guide pos="6068"/>
        <p:guide orient="horz" pos="4201"/>
        <p:guide pos="36"/>
        <p:guide orient="horz" pos="436"/>
        <p:guide pos="3120"/>
        <p:guide orient="horz" pos="1525"/>
        <p:guide orient="horz" pos="845"/>
        <p:guide pos="81"/>
        <p:guide orient="horz" pos="709"/>
      </p:guideLst>
    </p:cSldViewPr>
  </p:slideViewPr>
  <p:outlineViewPr>
    <p:cViewPr>
      <p:scale>
        <a:sx n="33" d="100"/>
        <a:sy n="33" d="100"/>
      </p:scale>
      <p:origin x="0" y="-41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101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101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6864DF0-5BC2-4828-99B4-B53325A3703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1036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101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6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686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08" y="4714507"/>
            <a:ext cx="5438465" cy="446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101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9E84BD2-7690-446B-B6FA-8E2A9A3FE72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12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5429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244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69461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647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4794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53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710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70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6863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5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6863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4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6863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6863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4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6863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7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E84BD2-7690-446B-B6FA-8E2A9A3FE724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848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E84BD2-7690-446B-B6FA-8E2A9A3FE724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424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HS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319" y="6164777"/>
            <a:ext cx="1585097" cy="35969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45387" y="116637"/>
            <a:ext cx="1134901" cy="199495"/>
          </a:xfrm>
          <a:prstGeom prst="rect">
            <a:avLst/>
          </a:prstGeom>
          <a:noFill/>
        </p:spPr>
        <p:txBody>
          <a:bodyPr wrap="none" lIns="73806" tIns="36902" rIns="73806" bIns="36902">
            <a:spAutoFit/>
          </a:bodyPr>
          <a:lstStyle/>
          <a:p>
            <a:pPr defTabSz="7379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12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Strictly Confidential</a:t>
            </a:r>
            <a:endParaRPr kumimoji="0" lang="ko-KR" altLang="en-US" sz="812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1" y="3789040"/>
            <a:ext cx="6762612" cy="553616"/>
          </a:xfrm>
          <a:prstGeom prst="rect">
            <a:avLst/>
          </a:prstGeom>
        </p:spPr>
        <p:txBody>
          <a:bodyPr lIns="90838" tIns="45418" rIns="90838" bIns="45418" anchor="b"/>
          <a:lstStyle>
            <a:lvl1pPr marL="0" indent="0" algn="l" latinLnBrk="0">
              <a:buNone/>
              <a:defRPr sz="1462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69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8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07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7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45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1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83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52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26693" y="2564917"/>
            <a:ext cx="6690605" cy="1080121"/>
          </a:xfrm>
        </p:spPr>
        <p:txBody>
          <a:bodyPr anchor="b">
            <a:noAutofit/>
          </a:bodyPr>
          <a:lstStyle>
            <a:lvl1pPr algn="l">
              <a:defRPr sz="26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344492" y="2698404"/>
            <a:ext cx="360039" cy="166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62" dirty="0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9" y="4365104"/>
            <a:ext cx="71999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3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HS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726387" y="6679592"/>
            <a:ext cx="357790" cy="192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650" dirty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fld id="{3234918B-B483-4DEB-8BDC-55BA2EDB624F}" type="slidenum">
              <a:rPr kumimoji="0" lang="ko-KR" altLang="en-US" sz="650">
                <a:solidFill>
                  <a:prstClr val="black"/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en-US" altLang="ko-KR" sz="650" dirty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endParaRPr kumimoji="0" lang="ko-KR" altLang="en-US" sz="65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-23717" y="6713373"/>
            <a:ext cx="9936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01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88976" y="826767"/>
            <a:ext cx="3058784" cy="373755"/>
          </a:xfrm>
          <a:prstGeom prst="rect">
            <a:avLst/>
          </a:prstGeom>
          <a:noFill/>
        </p:spPr>
        <p:txBody>
          <a:bodyPr wrap="square" lIns="72959" tIns="36480" rIns="72959" bIns="36480" rtlCol="0">
            <a:spAutoFit/>
          </a:bodyPr>
          <a:lstStyle/>
          <a:p>
            <a:pPr defTabSz="737967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950" b="1" dirty="0">
                <a:solidFill>
                  <a:prstClr val="black"/>
                </a:solidFill>
                <a:latin typeface="맑은 고딕"/>
                <a:ea typeface="맑은 고딕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73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8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제목 개체 틀 1"/>
          <p:cNvSpPr>
            <a:spLocks noGrp="1"/>
          </p:cNvSpPr>
          <p:nvPr>
            <p:ph type="title"/>
          </p:nvPr>
        </p:nvSpPr>
        <p:spPr bwMode="auto">
          <a:xfrm>
            <a:off x="200474" y="107919"/>
            <a:ext cx="9505950" cy="36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26387" y="6679592"/>
            <a:ext cx="357790" cy="192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650" dirty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fld id="{3234918B-B483-4DEB-8BDC-55BA2EDB624F}" type="slidenum">
              <a:rPr kumimoji="0" lang="ko-KR" altLang="en-US" sz="650">
                <a:solidFill>
                  <a:prstClr val="black"/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en-US" altLang="ko-KR" sz="650" dirty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endParaRPr kumimoji="0" lang="ko-KR" altLang="en-US" sz="65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-15552" y="0"/>
            <a:ext cx="180020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62" dirty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" y="548680"/>
            <a:ext cx="99000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3717" y="6713373"/>
            <a:ext cx="9936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5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41" r:id="rId1"/>
    <p:sldLayoutId id="2147498848" r:id="rId2"/>
    <p:sldLayoutId id="2147498842" r:id="rId3"/>
    <p:sldLayoutId id="214749884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5pPr>
      <a:lvl6pPr marL="369121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6pPr>
      <a:lvl7pPr marL="738238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7pPr>
      <a:lvl8pPr marL="1107359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8pPr>
      <a:lvl9pPr marL="1476474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9pPr>
    </p:titleStyle>
    <p:bodyStyle>
      <a:lvl1pPr marL="147390" indent="-147390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•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1pPr>
      <a:lvl2pPr marL="287093" indent="-139701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–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2pPr>
      <a:lvl3pPr marL="434485" indent="-147390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•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3pPr>
      <a:lvl4pPr marL="581873" indent="-147390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–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4pPr>
      <a:lvl5pPr marL="1661037" indent="-18456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5pPr>
      <a:lvl6pPr marL="2030154" indent="-184560" algn="l" defTabSz="738238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399276" indent="-184560" algn="l" defTabSz="738238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68395" indent="-184560" algn="l" defTabSz="738238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37513" indent="-184560" algn="l" defTabSz="738238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69121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38238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07359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76474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45595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14713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83834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52950" algn="l" defTabSz="73823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hyperlink" Target="http://nhpdm.hyosung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file:///\\150.30.5.53\y\dw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9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V21.11.24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New PDM </a:t>
            </a:r>
            <a:r>
              <a:rPr lang="ko-KR" altLang="en-US" dirty="0" smtClean="0"/>
              <a:t>사용자 </a:t>
            </a:r>
            <a:r>
              <a:rPr lang="ko-KR" altLang="en-US" dirty="0"/>
              <a:t>매</a:t>
            </a:r>
            <a:r>
              <a:rPr lang="ko-KR" altLang="en-US" dirty="0" smtClean="0"/>
              <a:t>뉴얼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4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61557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전체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dirty="0" smtClean="0"/>
                        <a:t>PDM </a:t>
                      </a:r>
                      <a:r>
                        <a:rPr lang="ko-KR" altLang="en-US" sz="1000" baseline="0" dirty="0" smtClean="0"/>
                        <a:t>접속 주소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  <a:hlinkClick r:id="rId2"/>
                        </a:rPr>
                        <a:t>http://nhpdm.hyosung.com</a:t>
                      </a:r>
                      <a:endParaRPr lang="en-US" altLang="ko-KR" sz="1000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rgbClr val="0000FF"/>
                          </a:solidFill>
                        </a:rPr>
                        <a:t>접속 계정 정보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rgbClr val="0000FF"/>
                          </a:solidFill>
                        </a:rPr>
                        <a:t>사용자이름 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: </a:t>
                      </a:r>
                      <a:r>
                        <a:rPr lang="ko-KR" altLang="en-US" sz="1000" baseline="0" dirty="0" err="1" smtClean="0">
                          <a:solidFill>
                            <a:srgbClr val="0000FF"/>
                          </a:solidFill>
                        </a:rPr>
                        <a:t>사번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- P/W : </a:t>
                      </a:r>
                      <a:r>
                        <a:rPr lang="ko-KR" altLang="en-US" sz="1000" baseline="0" dirty="0" err="1" smtClean="0">
                          <a:solidFill>
                            <a:srgbClr val="0000FF"/>
                          </a:solidFill>
                        </a:rPr>
                        <a:t>사번</a:t>
                      </a:r>
                      <a:endParaRPr lang="en-US" altLang="ko-KR" sz="1000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접속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Browser 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Chrome 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권장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), Explorer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사용가능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변환 서버 연결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DWG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도면파일은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지정된 폴더에서만 선택가능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※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연결방법은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sldjump"/>
                        </a:rPr>
                        <a:t>다음 페이지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참조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PDM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PLM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 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계정이 다를 경우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CAE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팀으로 문의 할 것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PLM ID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없는 사용자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외주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6</a:t>
            </a:r>
            <a:r>
              <a:rPr lang="en-US" altLang="ko-KR" sz="2000" dirty="0" smtClean="0"/>
              <a:t>. PDM </a:t>
            </a:r>
            <a:r>
              <a:rPr lang="ko-KR" altLang="en-US" sz="2000" dirty="0" smtClean="0"/>
              <a:t>사용 전 준비</a:t>
            </a:r>
            <a:endParaRPr lang="ko-KR" altLang="en-US" sz="2000" dirty="0"/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6741014" y="77140"/>
            <a:ext cx="289157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smtClean="0"/>
              <a:t>PDM System</a:t>
            </a:r>
            <a:endParaRPr kumimoji="0" lang="ko-KR" altLang="en-US" sz="2000" i="1" u="sng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79" y="1124744"/>
            <a:ext cx="5310591" cy="4248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2" y="2699357"/>
            <a:ext cx="5975487" cy="33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63733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제어판</a:t>
                      </a:r>
                      <a:r>
                        <a:rPr lang="en-US" altLang="ko-KR" sz="1200" dirty="0" smtClean="0"/>
                        <a:t>&gt;</a:t>
                      </a:r>
                      <a:r>
                        <a:rPr lang="ko-KR" altLang="en-US" sz="1200" dirty="0" smtClean="0"/>
                        <a:t>모든 제어판 항목</a:t>
                      </a:r>
                      <a:r>
                        <a:rPr lang="en-US" altLang="ko-KR" sz="1200" dirty="0" smtClean="0"/>
                        <a:t>&gt;</a:t>
                      </a:r>
                      <a:r>
                        <a:rPr lang="ko-KR" altLang="en-US" sz="1200" dirty="0" smtClean="0"/>
                        <a:t>자격 증명 관리자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네트워크 연결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제어판으로 이동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계정 선택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자격 증명 관리 실행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자격 증명 추가 버튼 클릭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변환서버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 등록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150.30.5.53</a:t>
                      </a:r>
                      <a:b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 :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pdmuser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Password : user@123$</a:t>
                      </a: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탐색기에서 네트워크 드라이브 연결 선택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네트워크 폴더 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드라이브할당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Z:\</a:t>
                      </a:r>
                      <a:b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반드시 </a:t>
                      </a:r>
                      <a:r>
                        <a:rPr lang="en-US" altLang="ko-KR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Z:\</a:t>
                      </a:r>
                      <a:r>
                        <a:rPr lang="ko-KR" altLang="en-US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할당해야하며</a:t>
                      </a:r>
                      <a:r>
                        <a:rPr lang="ko-KR" altLang="en-US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Z:\</a:t>
                      </a:r>
                      <a:r>
                        <a:rPr lang="ko-KR" altLang="en-US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이미등록된</a:t>
                      </a:r>
                      <a:r>
                        <a:rPr lang="ko-KR" altLang="en-US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경우에는 삭제 후 적용이 필요함</a:t>
                      </a:r>
                      <a:r>
                        <a:rPr lang="en-US" altLang="ko-KR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연결 폴더 주소 </a:t>
                      </a:r>
                      <a:r>
                        <a:rPr lang="en-US" altLang="ko-KR" sz="1000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00" b="1" u="sng" baseline="0" dirty="0" smtClean="0">
                          <a:solidFill>
                            <a:srgbClr val="FF0000"/>
                          </a:solidFill>
                          <a:hlinkClick r:id="rId2" action="ppaction://hlinkfile"/>
                        </a:rPr>
                        <a:t>\\150.30.5.53\\y\dwg</a:t>
                      </a:r>
                      <a:endParaRPr lang="en-US" altLang="ko-KR" sz="1000" b="1" u="sng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489" y="1124744"/>
            <a:ext cx="2304256" cy="25202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44489" y="2384884"/>
            <a:ext cx="504055" cy="1080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68" b="58400"/>
          <a:stretch/>
        </p:blipFill>
        <p:spPr>
          <a:xfrm>
            <a:off x="2859535" y="1129069"/>
            <a:ext cx="3467593" cy="21488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5127664" y="1765766"/>
            <a:ext cx="838153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1559" y="2365645"/>
            <a:ext cx="2947559" cy="184482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5576145" y="3156668"/>
            <a:ext cx="838153" cy="1212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173" y="3501008"/>
            <a:ext cx="3555944" cy="14147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5771032" y="4710124"/>
            <a:ext cx="838153" cy="1212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rgbClr val="FF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7505" y="4969842"/>
            <a:ext cx="2880318" cy="154495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4636047" y="5656697"/>
            <a:ext cx="1434926" cy="5088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rgbClr val="FF0000"/>
              </a:solidFill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819496" y="242093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5042050" y="166013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6273735" y="323801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42" name="Oval 37"/>
          <p:cNvSpPr>
            <a:spLocks noChangeArrowheads="1"/>
          </p:cNvSpPr>
          <p:nvPr/>
        </p:nvSpPr>
        <p:spPr bwMode="auto">
          <a:xfrm>
            <a:off x="5671695" y="454311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981279" y="552592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72580" y="1341438"/>
            <a:ext cx="396044" cy="4243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rgbClr val="FF0000"/>
              </a:solidFill>
            </a:endParaRPr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1432822" y="12517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47" name="Oval 37"/>
          <p:cNvSpPr>
            <a:spLocks noChangeArrowheads="1"/>
          </p:cNvSpPr>
          <p:nvPr/>
        </p:nvSpPr>
        <p:spPr bwMode="auto">
          <a:xfrm>
            <a:off x="328476" y="472250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46353" y="6133556"/>
            <a:ext cx="1435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latin typeface="+mn-ea"/>
                <a:ea typeface="+mn-ea"/>
              </a:rPr>
              <a:t>ID : </a:t>
            </a:r>
            <a:r>
              <a:rPr lang="en-US" altLang="ko-KR" sz="1100" b="1" dirty="0" err="1">
                <a:solidFill>
                  <a:srgbClr val="0000FF"/>
                </a:solidFill>
                <a:latin typeface="+mn-ea"/>
                <a:ea typeface="+mn-ea"/>
              </a:rPr>
              <a:t>pdmuser</a:t>
            </a:r>
            <a:endParaRPr lang="en-US" altLang="ko-KR" sz="11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+mn-ea"/>
                <a:ea typeface="+mn-ea"/>
              </a:rPr>
              <a:t>PWD : user@123$</a:t>
            </a:r>
            <a:endParaRPr lang="ko-KR" altLang="en-US" sz="11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8476" y="4198057"/>
            <a:ext cx="2983310" cy="2057119"/>
            <a:chOff x="328476" y="4198057"/>
            <a:chExt cx="2983310" cy="205711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76" y="4198057"/>
              <a:ext cx="2983310" cy="205711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832" y="4854874"/>
              <a:ext cx="45720" cy="720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83679" y="4809456"/>
              <a:ext cx="22474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 smtClean="0"/>
                <a:t>Y</a:t>
              </a:r>
              <a:endParaRPr lang="ko-KR" altLang="en-US" sz="50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770310" y="5728494"/>
            <a:ext cx="1152000" cy="97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36000" rIns="36000" bIns="36000" rtlCol="0" anchor="ctr"/>
          <a:lstStyle/>
          <a:p>
            <a:r>
              <a:rPr lang="en-US" altLang="ko-KR" sz="600" b="1" dirty="0" smtClean="0">
                <a:solidFill>
                  <a:schemeClr val="tx1"/>
                </a:solidFill>
              </a:rPr>
              <a:t>150.30.5.53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70310" y="5869325"/>
            <a:ext cx="1152000" cy="97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36000" rIns="36000" bIns="36000" rtlCol="0" anchor="ctr"/>
          <a:lstStyle/>
          <a:p>
            <a:r>
              <a:rPr lang="en-US" altLang="ko-KR" sz="600" b="1" dirty="0" err="1" smtClean="0">
                <a:solidFill>
                  <a:schemeClr val="tx1"/>
                </a:solidFill>
              </a:rPr>
              <a:t>pdmuser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70310" y="6011649"/>
            <a:ext cx="1152000" cy="97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36000" rIns="36000" bIns="36000" rtlCol="0" anchor="ctr"/>
          <a:lstStyle/>
          <a:p>
            <a:r>
              <a:rPr lang="en-US" altLang="ko-KR" sz="600" b="1" dirty="0" smtClean="0">
                <a:solidFill>
                  <a:schemeClr val="tx1"/>
                </a:solidFill>
              </a:rPr>
              <a:t>user@123$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3797" y="4837157"/>
            <a:ext cx="88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36000" rIns="36000" bIns="36000" rtlCol="0" anchor="ctr"/>
          <a:lstStyle/>
          <a:p>
            <a:r>
              <a:rPr lang="en-US" altLang="ko-KR" sz="600" b="1" dirty="0" smtClean="0">
                <a:solidFill>
                  <a:schemeClr val="tx1"/>
                </a:solidFill>
              </a:rPr>
              <a:t>Z:\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4908" y="4988051"/>
            <a:ext cx="1224000" cy="90000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36000" rIns="36000" bIns="36000" rtlCol="0" anchor="ctr"/>
          <a:lstStyle/>
          <a:p>
            <a:r>
              <a:rPr lang="en-US" altLang="ko-KR" sz="600" b="1" dirty="0" smtClean="0">
                <a:solidFill>
                  <a:schemeClr val="tx1"/>
                </a:solidFill>
              </a:rPr>
              <a:t>\\150.30.5.53\y\dwg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6</a:t>
            </a:r>
            <a:r>
              <a:rPr lang="en-US" altLang="ko-KR" sz="2000" dirty="0" smtClean="0"/>
              <a:t>. PDM </a:t>
            </a:r>
            <a:r>
              <a:rPr lang="ko-KR" altLang="en-US" sz="2000" dirty="0" smtClean="0"/>
              <a:t>사용 전 준비</a:t>
            </a:r>
            <a:endParaRPr lang="ko-KR" altLang="en-US" sz="2000" dirty="0"/>
          </a:p>
        </p:txBody>
      </p:sp>
      <p:sp>
        <p:nvSpPr>
          <p:cNvPr id="51" name="제목 1"/>
          <p:cNvSpPr txBox="1">
            <a:spLocks/>
          </p:cNvSpPr>
          <p:nvPr/>
        </p:nvSpPr>
        <p:spPr bwMode="auto">
          <a:xfrm>
            <a:off x="6741014" y="77140"/>
            <a:ext cx="289157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smtClean="0"/>
              <a:t>PDM System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8653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33109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Windchill</a:t>
                      </a:r>
                      <a:r>
                        <a:rPr lang="en-US" altLang="ko-KR" sz="1200" dirty="0" smtClean="0"/>
                        <a:t>&gt;</a:t>
                      </a:r>
                      <a:r>
                        <a:rPr lang="ko-KR" altLang="en-US" sz="1200" dirty="0" smtClean="0"/>
                        <a:t>빠른 링크</a:t>
                      </a:r>
                      <a:r>
                        <a:rPr lang="en-US" altLang="ko-KR" sz="1200" dirty="0" smtClean="0"/>
                        <a:t>&gt;</a:t>
                      </a:r>
                      <a:r>
                        <a:rPr lang="ko-KR" altLang="en-US" sz="1200" dirty="0" smtClean="0"/>
                        <a:t>소프트웨어 다운로드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Windchill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상단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빠른 링크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소프트웨어 다운로드 선택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S/W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창 하단의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Creo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View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설치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Creo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View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설치 페이지에서 상단의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“64-Bit” </a:t>
                      </a:r>
                      <a:b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설치 파일 링크 클릭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하단은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ECAD view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설치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MCAD Data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확인이 불가능하므로 반드시 상단의  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Creo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view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설치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S:\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다운로드 한 후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“CreoView_64.exe”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실행  </a:t>
                      </a:r>
                      <a:endParaRPr lang="en-US" altLang="ko-KR" sz="1000" b="1" u="sng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6</a:t>
            </a:r>
            <a:r>
              <a:rPr lang="en-US" altLang="ko-KR" sz="2000" dirty="0" smtClean="0"/>
              <a:t>. PDM </a:t>
            </a:r>
            <a:r>
              <a:rPr lang="ko-KR" altLang="en-US" sz="2000" dirty="0" smtClean="0"/>
              <a:t>사용 전 준비 </a:t>
            </a:r>
            <a:r>
              <a:rPr lang="en-US" altLang="ko-KR" sz="2000" dirty="0" smtClean="0"/>
              <a:t>(CREO View </a:t>
            </a:r>
            <a:r>
              <a:rPr lang="ko-KR" altLang="en-US" sz="2000" dirty="0" smtClean="0"/>
              <a:t>설치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9" y="1196752"/>
            <a:ext cx="5946467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1" y="2060848"/>
            <a:ext cx="5282293" cy="1854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b="38978"/>
          <a:stretch/>
        </p:blipFill>
        <p:spPr>
          <a:xfrm>
            <a:off x="209837" y="3692335"/>
            <a:ext cx="3768279" cy="1453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24" y="4936173"/>
            <a:ext cx="2962903" cy="1662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504728" y="4437112"/>
            <a:ext cx="288032" cy="2160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6825208" y="77140"/>
            <a:ext cx="2807380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1842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/>
              <a:t>7</a:t>
            </a:r>
            <a:r>
              <a:rPr lang="en-US" altLang="ko-KR" sz="2000" dirty="0" smtClean="0"/>
              <a:t>. PDM </a:t>
            </a:r>
            <a:r>
              <a:rPr lang="ko-KR" altLang="en-US" sz="2000" dirty="0" smtClean="0"/>
              <a:t>업무 프로세스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81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87450"/>
              </p:ext>
            </p:extLst>
          </p:nvPr>
        </p:nvGraphicFramePr>
        <p:xfrm>
          <a:off x="200472" y="692696"/>
          <a:ext cx="9505952" cy="589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488">
                  <a:extLst>
                    <a:ext uri="{9D8B030D-6E8A-4147-A177-3AD203B41FA5}">
                      <a16:colId xmlns:a16="http://schemas.microsoft.com/office/drawing/2014/main" val="2495405756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3401960835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93675660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31894418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CREO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WINDCHILL/PDM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PLM(SAP)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13717"/>
                  </a:ext>
                </a:extLst>
              </a:tr>
              <a:tr h="553394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개정과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초도에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관계 없이 동일한 프로세스 적용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체크인시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Viewable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2D (</a:t>
                      </a:r>
                      <a:r>
                        <a:rPr lang="en-US" altLang="ko-KR" sz="1100" b="1" baseline="0" dirty="0" err="1" smtClean="0">
                          <a:solidFill>
                            <a:schemeClr val="tx1"/>
                          </a:solidFill>
                        </a:rPr>
                        <a:t>Drw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체크인 시 </a:t>
                      </a:r>
                      <a:r>
                        <a:rPr lang="en-US" altLang="ko-KR" sz="1100" b="1" baseline="0" dirty="0" err="1" smtClean="0">
                          <a:solidFill>
                            <a:schemeClr val="tx1"/>
                          </a:solidFill>
                        </a:rPr>
                        <a:t>Dwg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1100" b="0" baseline="0" dirty="0" err="1" smtClean="0">
                          <a:solidFill>
                            <a:schemeClr val="tx1"/>
                          </a:solidFill>
                        </a:rPr>
                        <a:t>Dwg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는 체크인 한 시점의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를 변환 하므로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의 수정이 있을 경우 반드시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도 체크인이 필요함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* CREO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는 작업공간의 최종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를 읽어 오기 때문에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가 최종처럼 보여도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가 체크인 되지 않으면 이전 버전이 최종이므로 반드시 변경 후에는 체크인 필요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KBOM (K-ASSY BOM)</a:t>
                      </a:r>
                      <a:b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- KBOM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은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BOM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편집에서 편집이 불가능하므로 반드시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도면승인의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KBOM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입력에서 수정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1387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48326" y="171378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Data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생성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초도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개정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-3D </a:t>
            </a:r>
            <a:r>
              <a:rPr lang="ko-KR" altLang="en-US" sz="1100" dirty="0" smtClean="0">
                <a:solidFill>
                  <a:schemeClr val="tx1"/>
                </a:solidFill>
              </a:rPr>
              <a:t>생성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-3D, 2D </a:t>
            </a:r>
            <a:r>
              <a:rPr lang="ko-KR" altLang="en-US" sz="1100" dirty="0" smtClean="0">
                <a:solidFill>
                  <a:schemeClr val="tx1"/>
                </a:solidFill>
              </a:rPr>
              <a:t>생성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017330" y="171378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부품 생성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-3D/2D </a:t>
            </a:r>
            <a:r>
              <a:rPr lang="ko-KR" altLang="en-US" sz="1100" dirty="0" smtClean="0">
                <a:solidFill>
                  <a:schemeClr val="tx1"/>
                </a:solidFill>
              </a:rPr>
              <a:t>생성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-WT Part </a:t>
            </a:r>
            <a:r>
              <a:rPr lang="ko-KR" altLang="en-US" sz="1100" dirty="0" smtClean="0">
                <a:solidFill>
                  <a:schemeClr val="tx1"/>
                </a:solidFill>
              </a:rPr>
              <a:t>생성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  <a:endCxn id="87" idx="1"/>
          </p:cNvCxnSpPr>
          <p:nvPr/>
        </p:nvCxnSpPr>
        <p:spPr>
          <a:xfrm>
            <a:off x="2060326" y="1983788"/>
            <a:ext cx="957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2806" y="1678940"/>
            <a:ext cx="64807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체크인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017330" y="2422717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채번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-3D, 2D </a:t>
            </a:r>
            <a:r>
              <a:rPr lang="ko-KR" altLang="en-US" sz="1100" dirty="0" smtClean="0">
                <a:solidFill>
                  <a:schemeClr val="tx1"/>
                </a:solidFill>
              </a:rPr>
              <a:t>파일명 변경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87" idx="2"/>
            <a:endCxn id="91" idx="0"/>
          </p:cNvCxnSpPr>
          <p:nvPr/>
        </p:nvCxnSpPr>
        <p:spPr>
          <a:xfrm>
            <a:off x="3773330" y="2253788"/>
            <a:ext cx="0" cy="16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393762" y="2422717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채번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Create Material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91" idx="3"/>
            <a:endCxn id="95" idx="1"/>
          </p:cNvCxnSpPr>
          <p:nvPr/>
        </p:nvCxnSpPr>
        <p:spPr>
          <a:xfrm>
            <a:off x="4529330" y="2692717"/>
            <a:ext cx="8644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610052" y="2357209"/>
            <a:ext cx="64807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I/F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326" y="2422717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변경사항 반영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</a:rPr>
              <a:t>동기화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업데이트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91" idx="1"/>
            <a:endCxn id="102" idx="3"/>
          </p:cNvCxnSpPr>
          <p:nvPr/>
        </p:nvCxnSpPr>
        <p:spPr>
          <a:xfrm flipH="1">
            <a:off x="2060326" y="2692717"/>
            <a:ext cx="957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548326" y="3114554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설계 및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도면작성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완료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- 3D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도면 수정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017330" y="3114554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도면 승인 등록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-KBOM, </a:t>
            </a:r>
            <a:r>
              <a:rPr lang="ko-KR" altLang="en-US" sz="1100" dirty="0" smtClean="0">
                <a:solidFill>
                  <a:schemeClr val="tx1"/>
                </a:solidFill>
              </a:rPr>
              <a:t>도면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추가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-ECO </a:t>
            </a:r>
            <a:r>
              <a:rPr lang="ko-KR" altLang="en-US" sz="1100" dirty="0" smtClean="0">
                <a:solidFill>
                  <a:schemeClr val="tx1"/>
                </a:solidFill>
              </a:rPr>
              <a:t>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02" idx="2"/>
            <a:endCxn id="108" idx="0"/>
          </p:cNvCxnSpPr>
          <p:nvPr/>
        </p:nvCxnSpPr>
        <p:spPr>
          <a:xfrm>
            <a:off x="1304326" y="2962717"/>
            <a:ext cx="0" cy="151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8" idx="3"/>
            <a:endCxn id="109" idx="1"/>
          </p:cNvCxnSpPr>
          <p:nvPr/>
        </p:nvCxnSpPr>
        <p:spPr>
          <a:xfrm>
            <a:off x="2060326" y="3384554"/>
            <a:ext cx="957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252806" y="3005909"/>
            <a:ext cx="64807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체크인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93762" y="3114554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생성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개발자 생성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116" idx="1"/>
            <a:endCxn id="109" idx="3"/>
          </p:cNvCxnSpPr>
          <p:nvPr/>
        </p:nvCxnSpPr>
        <p:spPr>
          <a:xfrm flipH="1">
            <a:off x="4529330" y="3384554"/>
            <a:ext cx="864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3017330" y="3797586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도면 승인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(PDM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결재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</a:rPr>
              <a:t>부서장 승인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상태 변경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결재중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109" idx="2"/>
            <a:endCxn id="118" idx="0"/>
          </p:cNvCxnSpPr>
          <p:nvPr/>
        </p:nvCxnSpPr>
        <p:spPr>
          <a:xfrm>
            <a:off x="3773330" y="3654554"/>
            <a:ext cx="0" cy="143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5393762" y="383365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등록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Object</a:t>
            </a:r>
            <a:r>
              <a:rPr lang="ko-KR" altLang="en-US" sz="1100" dirty="0" smtClean="0">
                <a:solidFill>
                  <a:schemeClr val="tx1"/>
                </a:solidFill>
              </a:rPr>
              <a:t>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자동등록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관련 문서 첨부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17330" y="450912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-Material list </a:t>
            </a:r>
            <a:r>
              <a:rPr lang="ko-KR" altLang="en-US" sz="1100" dirty="0" smtClean="0">
                <a:solidFill>
                  <a:schemeClr val="tx1"/>
                </a:solidFill>
              </a:rPr>
              <a:t>및 </a:t>
            </a:r>
            <a:r>
              <a:rPr lang="en-US" altLang="ko-KR" sz="1100" dirty="0" smtClean="0">
                <a:solidFill>
                  <a:schemeClr val="tx1"/>
                </a:solidFill>
              </a:rPr>
              <a:t>BOM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승인 </a:t>
            </a:r>
            <a:r>
              <a:rPr lang="en-US" altLang="ko-KR" sz="1100" dirty="0" smtClean="0">
                <a:solidFill>
                  <a:schemeClr val="tx1"/>
                </a:solidFill>
              </a:rPr>
              <a:t>2D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“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Dwg</a:t>
            </a:r>
            <a:r>
              <a:rPr lang="en-US" altLang="ko-KR" sz="1100" dirty="0" smtClean="0">
                <a:solidFill>
                  <a:schemeClr val="tx1"/>
                </a:solidFill>
              </a:rPr>
              <a:t>”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stCxn id="118" idx="2"/>
            <a:endCxn id="121" idx="0"/>
          </p:cNvCxnSpPr>
          <p:nvPr/>
        </p:nvCxnSpPr>
        <p:spPr>
          <a:xfrm>
            <a:off x="3773330" y="4337586"/>
            <a:ext cx="0" cy="17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5393762" y="4537472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합의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개발팀장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생산기술 합의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>
            <a:stCxn id="119" idx="2"/>
            <a:endCxn id="127" idx="0"/>
          </p:cNvCxnSpPr>
          <p:nvPr/>
        </p:nvCxnSpPr>
        <p:spPr>
          <a:xfrm>
            <a:off x="6149762" y="4373650"/>
            <a:ext cx="0" cy="163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순서도: 수행의 시작/종료 131"/>
          <p:cNvSpPr/>
          <p:nvPr/>
        </p:nvSpPr>
        <p:spPr>
          <a:xfrm>
            <a:off x="548326" y="1141836"/>
            <a:ext cx="1512000" cy="360293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START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132" idx="2"/>
            <a:endCxn id="10" idx="0"/>
          </p:cNvCxnSpPr>
          <p:nvPr/>
        </p:nvCxnSpPr>
        <p:spPr>
          <a:xfrm>
            <a:off x="1304326" y="1502129"/>
            <a:ext cx="0" cy="211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21" idx="3"/>
            <a:endCxn id="119" idx="1"/>
          </p:cNvCxnSpPr>
          <p:nvPr/>
        </p:nvCxnSpPr>
        <p:spPr>
          <a:xfrm flipV="1">
            <a:off x="4529330" y="4103650"/>
            <a:ext cx="864432" cy="6754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3017330" y="523986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 완료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상태변경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릴리즈됨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393762" y="523986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부품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Release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승인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>
            <a:stCxn id="155" idx="1"/>
            <a:endCxn id="149" idx="3"/>
          </p:cNvCxnSpPr>
          <p:nvPr/>
        </p:nvCxnSpPr>
        <p:spPr>
          <a:xfrm flipH="1">
            <a:off x="4529330" y="5509868"/>
            <a:ext cx="864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27" idx="2"/>
            <a:endCxn id="155" idx="0"/>
          </p:cNvCxnSpPr>
          <p:nvPr/>
        </p:nvCxnSpPr>
        <p:spPr>
          <a:xfrm>
            <a:off x="6149762" y="5077472"/>
            <a:ext cx="0" cy="16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49" idx="2"/>
            <a:endCxn id="72" idx="0"/>
          </p:cNvCxnSpPr>
          <p:nvPr/>
        </p:nvCxnSpPr>
        <p:spPr>
          <a:xfrm>
            <a:off x="3773330" y="5779868"/>
            <a:ext cx="0" cy="17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순서도: 판단 71"/>
          <p:cNvSpPr/>
          <p:nvPr/>
        </p:nvSpPr>
        <p:spPr>
          <a:xfrm>
            <a:off x="3017330" y="5958628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3773330" y="6381328"/>
            <a:ext cx="0" cy="2053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3656856" y="6348795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+mn-ea"/>
                <a:ea typeface="+mn-ea"/>
              </a:rPr>
              <a:t>예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71" name="순서도: 수행의 시작/종료 170"/>
          <p:cNvSpPr/>
          <p:nvPr/>
        </p:nvSpPr>
        <p:spPr>
          <a:xfrm>
            <a:off x="548326" y="5989832"/>
            <a:ext cx="1512000" cy="360293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END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/>
          <p:cNvCxnSpPr>
            <a:stCxn id="72" idx="1"/>
            <a:endCxn id="171" idx="3"/>
          </p:cNvCxnSpPr>
          <p:nvPr/>
        </p:nvCxnSpPr>
        <p:spPr>
          <a:xfrm flipH="1">
            <a:off x="2060326" y="6169978"/>
            <a:ext cx="9570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504728" y="5957941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latin typeface="+mn-ea"/>
                <a:ea typeface="+mn-ea"/>
              </a:rPr>
              <a:t>아니오</a:t>
            </a:r>
            <a:endParaRPr lang="ko-KR" altLang="en-US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6771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/>
              <a:t>7</a:t>
            </a:r>
            <a:r>
              <a:rPr lang="en-US" altLang="ko-KR" sz="2000" dirty="0" smtClean="0"/>
              <a:t>. PDM </a:t>
            </a:r>
            <a:r>
              <a:rPr lang="ko-KR" altLang="en-US" sz="2000" dirty="0" smtClean="0"/>
              <a:t>업무 프로세스 </a:t>
            </a:r>
            <a:r>
              <a:rPr lang="en-US" altLang="ko-KR" sz="2000" dirty="0" smtClean="0"/>
              <a:t>(BOM </a:t>
            </a:r>
            <a:r>
              <a:rPr lang="ko-KR" altLang="en-US" sz="2000" dirty="0" smtClean="0"/>
              <a:t>편집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승인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81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416596"/>
              </p:ext>
            </p:extLst>
          </p:nvPr>
        </p:nvGraphicFramePr>
        <p:xfrm>
          <a:off x="200472" y="692696"/>
          <a:ext cx="9505952" cy="597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495405756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401960835"/>
                    </a:ext>
                  </a:extLst>
                </a:gridCol>
                <a:gridCol w="1728864">
                  <a:extLst>
                    <a:ext uri="{9D8B030D-6E8A-4147-A177-3AD203B41FA5}">
                      <a16:colId xmlns:a16="http://schemas.microsoft.com/office/drawing/2014/main" val="2093675660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31894418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CREO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WINDCHILL/PDM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PLM(SAP)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13717"/>
                  </a:ext>
                </a:extLst>
              </a:tr>
              <a:tr h="561662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BOM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작업전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반드시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도면승인이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완료되어 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반드시 </a:t>
                      </a:r>
                      <a:r>
                        <a:rPr lang="en-US" altLang="ko-KR" sz="1100" baseline="0" dirty="0" err="1" smtClean="0">
                          <a:solidFill>
                            <a:schemeClr val="tx1"/>
                          </a:solidFill>
                        </a:rPr>
                        <a:t>eBOM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편집기로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승인대상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aseline="0" dirty="0" err="1" smtClean="0">
                          <a:solidFill>
                            <a:schemeClr val="tx1"/>
                          </a:solidFill>
                        </a:rPr>
                        <a:t>Assy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순서 동기화 진행 필요 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EBOM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은 개발자가 진행하며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반드시 생산기술 담당자를 합의로 지정하고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BOM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변경사항에 대한 </a:t>
                      </a:r>
                      <a:r>
                        <a:rPr lang="ko-KR" altLang="en-US" sz="1100" b="1" baseline="0" dirty="0" err="1" smtClean="0">
                          <a:solidFill>
                            <a:schemeClr val="tx1"/>
                          </a:solidFill>
                        </a:rPr>
                        <a:t>검토서를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 첨부하여 승인 진행 </a:t>
                      </a:r>
                      <a:endParaRPr lang="en-US" altLang="ko-KR" sz="11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MBOM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은 </a:t>
                      </a:r>
                      <a:r>
                        <a:rPr lang="ko-KR" altLang="en-US" sz="1100" b="1" baseline="0" dirty="0" err="1" smtClean="0">
                          <a:solidFill>
                            <a:schemeClr val="tx1"/>
                          </a:solidFill>
                        </a:rPr>
                        <a:t>생산기술팀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 담당자가 진행하며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, EBOM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</a:rPr>
                        <a:t>에 대한 불합의 권한이 있음</a:t>
                      </a:r>
                      <a:endParaRPr lang="en-US" altLang="ko-KR" sz="11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생기 담당자는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EBOM = MBOM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이 동일 여부를 판단하여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MBOM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을 작성함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MBOM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은 반드시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BOM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편집기로 작성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수정하여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PLM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으로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전송 후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BOM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승인 진행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PLM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가 반려되면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EBOM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부터 다시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 진행이 필요하므로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PLM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전송 전 충분히 검토 후 진행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1387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72480" y="1668068"/>
            <a:ext cx="1249586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3D 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Assy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최종 확인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978946" y="166806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편집기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eBOM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-BOM </a:t>
            </a:r>
            <a:r>
              <a:rPr lang="ko-KR" altLang="en-US" sz="1100" dirty="0" smtClean="0">
                <a:solidFill>
                  <a:schemeClr val="tx1"/>
                </a:solidFill>
              </a:rPr>
              <a:t>순서 동기화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첨부품</a:t>
            </a:r>
            <a:r>
              <a:rPr lang="ko-KR" altLang="en-US" sz="1100" dirty="0" smtClean="0">
                <a:solidFill>
                  <a:schemeClr val="tx1"/>
                </a:solidFill>
              </a:rPr>
              <a:t> 추가 구성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  <a:endCxn id="87" idx="1"/>
          </p:cNvCxnSpPr>
          <p:nvPr/>
        </p:nvCxnSpPr>
        <p:spPr>
          <a:xfrm>
            <a:off x="1522066" y="1938068"/>
            <a:ext cx="4568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49306" y="1678598"/>
            <a:ext cx="40240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  <a:ea typeface="+mn-ea"/>
              </a:rPr>
              <a:t>체크인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17" name="직선 화살표 연결선 16"/>
          <p:cNvCxnSpPr>
            <a:stCxn id="87" idx="3"/>
            <a:endCxn id="39" idx="1"/>
          </p:cNvCxnSpPr>
          <p:nvPr/>
        </p:nvCxnSpPr>
        <p:spPr>
          <a:xfrm flipV="1">
            <a:off x="3490946" y="1936312"/>
            <a:ext cx="407267" cy="1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96368" y="1711872"/>
            <a:ext cx="40240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체크인</a:t>
            </a:r>
          </a:p>
        </p:txBody>
      </p:sp>
      <p:sp>
        <p:nvSpPr>
          <p:cNvPr id="132" name="순서도: 수행의 시작/종료 131"/>
          <p:cNvSpPr/>
          <p:nvPr/>
        </p:nvSpPr>
        <p:spPr>
          <a:xfrm>
            <a:off x="272480" y="1123821"/>
            <a:ext cx="1249586" cy="396322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START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도면 승인 완료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132" idx="2"/>
            <a:endCxn id="10" idx="0"/>
          </p:cNvCxnSpPr>
          <p:nvPr/>
        </p:nvCxnSpPr>
        <p:spPr>
          <a:xfrm>
            <a:off x="897273" y="1520143"/>
            <a:ext cx="0" cy="147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898213" y="1668068"/>
            <a:ext cx="1512000" cy="5364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err="1" smtClean="0">
                <a:solidFill>
                  <a:schemeClr val="tx1"/>
                </a:solidFill>
              </a:rPr>
              <a:t>eBOM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검토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eBOM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-EBOM </a:t>
            </a:r>
            <a:r>
              <a:rPr lang="ko-KR" altLang="en-US" sz="1100" dirty="0" smtClean="0">
                <a:solidFill>
                  <a:schemeClr val="tx1"/>
                </a:solidFill>
              </a:rPr>
              <a:t>승인 검토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판단 62"/>
          <p:cNvSpPr/>
          <p:nvPr/>
        </p:nvSpPr>
        <p:spPr>
          <a:xfrm>
            <a:off x="3898213" y="3573016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</a:rPr>
              <a:t>eBOM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=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mBOM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8946" y="4840716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err="1">
                <a:solidFill>
                  <a:schemeClr val="tx1"/>
                </a:solidFill>
              </a:rPr>
              <a:t>m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작성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eBOM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단독 전송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898213" y="5625304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err="1">
                <a:solidFill>
                  <a:schemeClr val="tx1"/>
                </a:solidFill>
              </a:rPr>
              <a:t>m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결재 없음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/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상태 변경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결재중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7" name="꺾인 연결선 46"/>
          <p:cNvCxnSpPr>
            <a:stCxn id="67" idx="2"/>
            <a:endCxn id="72" idx="0"/>
          </p:cNvCxnSpPr>
          <p:nvPr/>
        </p:nvCxnSpPr>
        <p:spPr>
          <a:xfrm rot="16200000" flipH="1">
            <a:off x="3572285" y="4543376"/>
            <a:ext cx="244588" cy="19192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판단 75"/>
          <p:cNvSpPr/>
          <p:nvPr/>
        </p:nvSpPr>
        <p:spPr>
          <a:xfrm>
            <a:off x="3898213" y="2924944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생산기술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합의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3" name="꺾인 연결선 52"/>
          <p:cNvCxnSpPr>
            <a:stCxn id="76" idx="3"/>
            <a:endCxn id="39" idx="3"/>
          </p:cNvCxnSpPr>
          <p:nvPr/>
        </p:nvCxnSpPr>
        <p:spPr>
          <a:xfrm flipV="1">
            <a:off x="5410213" y="1936312"/>
            <a:ext cx="12700" cy="1199982"/>
          </a:xfrm>
          <a:prstGeom prst="bent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722902" y="2743780"/>
            <a:ext cx="302330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승인</a:t>
            </a:r>
            <a:endParaRPr lang="en-US" altLang="ko-KR" dirty="0" smtClean="0"/>
          </a:p>
        </p:txBody>
      </p:sp>
      <p:sp>
        <p:nvSpPr>
          <p:cNvPr id="88" name="순서도: 판단 87"/>
          <p:cNvSpPr/>
          <p:nvPr/>
        </p:nvSpPr>
        <p:spPr>
          <a:xfrm>
            <a:off x="3898213" y="2348880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</a:rPr>
              <a:t>eBOM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승인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6" name="꺾인 연결선 65"/>
          <p:cNvCxnSpPr>
            <a:stCxn id="88" idx="3"/>
            <a:endCxn id="39" idx="3"/>
          </p:cNvCxnSpPr>
          <p:nvPr/>
        </p:nvCxnSpPr>
        <p:spPr>
          <a:xfrm flipV="1">
            <a:off x="5410213" y="1936312"/>
            <a:ext cx="12700" cy="623918"/>
          </a:xfrm>
          <a:prstGeom prst="bent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339107" y="2401256"/>
            <a:ext cx="302330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>
                <a:solidFill>
                  <a:srgbClr val="FF0000"/>
                </a:solidFill>
              </a:rPr>
              <a:t>반려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94285" y="2914311"/>
            <a:ext cx="416154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>
                <a:solidFill>
                  <a:srgbClr val="FF0000"/>
                </a:solidFill>
              </a:rPr>
              <a:t>불합의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898213" y="416147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편집기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mBOM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-BOM </a:t>
            </a:r>
            <a:r>
              <a:rPr lang="ko-KR" altLang="en-US" sz="1100" dirty="0" smtClean="0">
                <a:solidFill>
                  <a:schemeClr val="tx1"/>
                </a:solidFill>
              </a:rPr>
              <a:t>작성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수정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부품 추가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898213" y="4840716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err="1" smtClean="0">
                <a:solidFill>
                  <a:schemeClr val="tx1"/>
                </a:solidFill>
              </a:rPr>
              <a:t>mBOM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작성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e+mBOM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mBOM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단독 전송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718800" y="314096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생성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생산 기술 생성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39183" y="3320530"/>
            <a:ext cx="302330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합의</a:t>
            </a:r>
            <a:endParaRPr lang="en-US" altLang="ko-KR" dirty="0" smtClean="0"/>
          </a:p>
        </p:txBody>
      </p:sp>
      <p:cxnSp>
        <p:nvCxnSpPr>
          <p:cNvPr id="142" name="직선 화살표 연결선 141"/>
          <p:cNvCxnSpPr>
            <a:stCxn id="63" idx="2"/>
            <a:endCxn id="99" idx="0"/>
          </p:cNvCxnSpPr>
          <p:nvPr/>
        </p:nvCxnSpPr>
        <p:spPr>
          <a:xfrm>
            <a:off x="4654213" y="3995716"/>
            <a:ext cx="0" cy="165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stCxn id="99" idx="2"/>
            <a:endCxn id="103" idx="0"/>
          </p:cNvCxnSpPr>
          <p:nvPr/>
        </p:nvCxnSpPr>
        <p:spPr>
          <a:xfrm>
            <a:off x="4654213" y="4701470"/>
            <a:ext cx="0" cy="139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63" idx="1"/>
            <a:endCxn id="67" idx="0"/>
          </p:cNvCxnSpPr>
          <p:nvPr/>
        </p:nvCxnSpPr>
        <p:spPr>
          <a:xfrm rot="10800000" flipV="1">
            <a:off x="2734947" y="3784366"/>
            <a:ext cx="1163267" cy="10563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105" idx="1"/>
            <a:endCxn id="63" idx="0"/>
          </p:cNvCxnSpPr>
          <p:nvPr/>
        </p:nvCxnSpPr>
        <p:spPr>
          <a:xfrm rot="10800000" flipV="1">
            <a:off x="4654214" y="3410968"/>
            <a:ext cx="1064587" cy="1620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670211" y="3592112"/>
            <a:ext cx="302330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예</a:t>
            </a:r>
            <a:endParaRPr lang="en-US" altLang="ko-KR" dirty="0" smtClean="0"/>
          </a:p>
        </p:txBody>
      </p:sp>
      <p:sp>
        <p:nvSpPr>
          <p:cNvPr id="157" name="TextBox 156"/>
          <p:cNvSpPr txBox="1"/>
          <p:nvPr/>
        </p:nvSpPr>
        <p:spPr>
          <a:xfrm>
            <a:off x="4651118" y="3971156"/>
            <a:ext cx="445898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아니오</a:t>
            </a:r>
            <a:endParaRPr lang="en-US" altLang="ko-KR" dirty="0" smtClean="0"/>
          </a:p>
        </p:txBody>
      </p:sp>
      <p:sp>
        <p:nvSpPr>
          <p:cNvPr id="158" name="직사각형 157"/>
          <p:cNvSpPr/>
          <p:nvPr/>
        </p:nvSpPr>
        <p:spPr>
          <a:xfrm>
            <a:off x="5718800" y="443511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등록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Object</a:t>
            </a:r>
            <a:r>
              <a:rPr lang="ko-KR" altLang="en-US" sz="1100" dirty="0" smtClean="0">
                <a:solidFill>
                  <a:schemeClr val="tx1"/>
                </a:solidFill>
              </a:rPr>
              <a:t>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자동등록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관련 문서 첨부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718800" y="5246231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(BOM)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생산기술 승인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0" name="직선 화살표 연결선 159"/>
          <p:cNvCxnSpPr>
            <a:stCxn id="158" idx="2"/>
            <a:endCxn id="159" idx="0"/>
          </p:cNvCxnSpPr>
          <p:nvPr/>
        </p:nvCxnSpPr>
        <p:spPr>
          <a:xfrm>
            <a:off x="6474800" y="4975110"/>
            <a:ext cx="0" cy="27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5718800" y="6057352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부품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Release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승인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2" name="직선 화살표 연결선 161"/>
          <p:cNvCxnSpPr>
            <a:stCxn id="159" idx="2"/>
            <a:endCxn id="161" idx="0"/>
          </p:cNvCxnSpPr>
          <p:nvPr/>
        </p:nvCxnSpPr>
        <p:spPr>
          <a:xfrm>
            <a:off x="6474800" y="5786231"/>
            <a:ext cx="0" cy="27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72" idx="3"/>
            <a:endCxn id="158" idx="1"/>
          </p:cNvCxnSpPr>
          <p:nvPr/>
        </p:nvCxnSpPr>
        <p:spPr>
          <a:xfrm flipV="1">
            <a:off x="5410213" y="4705110"/>
            <a:ext cx="308587" cy="119019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03" idx="2"/>
            <a:endCxn id="72" idx="0"/>
          </p:cNvCxnSpPr>
          <p:nvPr/>
        </p:nvCxnSpPr>
        <p:spPr>
          <a:xfrm>
            <a:off x="4654213" y="5380716"/>
            <a:ext cx="0" cy="24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39" idx="2"/>
            <a:endCxn id="88" idx="0"/>
          </p:cNvCxnSpPr>
          <p:nvPr/>
        </p:nvCxnSpPr>
        <p:spPr>
          <a:xfrm>
            <a:off x="4654213" y="2204556"/>
            <a:ext cx="0" cy="144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4651118" y="2771580"/>
            <a:ext cx="0" cy="1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76" idx="2"/>
            <a:endCxn id="63" idx="0"/>
          </p:cNvCxnSpPr>
          <p:nvPr/>
        </p:nvCxnSpPr>
        <p:spPr>
          <a:xfrm>
            <a:off x="4654213" y="3347644"/>
            <a:ext cx="0" cy="225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61" idx="1"/>
            <a:endCxn id="206" idx="3"/>
          </p:cNvCxnSpPr>
          <p:nvPr/>
        </p:nvCxnSpPr>
        <p:spPr>
          <a:xfrm flipH="1">
            <a:off x="3458419" y="6327352"/>
            <a:ext cx="2260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순서도: 수행의 시작/종료 205"/>
          <p:cNvSpPr/>
          <p:nvPr/>
        </p:nvSpPr>
        <p:spPr>
          <a:xfrm>
            <a:off x="2208833" y="6129191"/>
            <a:ext cx="1249586" cy="396322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END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(BOM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승인 완료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01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/>
              <a:t>7</a:t>
            </a:r>
            <a:r>
              <a:rPr lang="en-US" altLang="ko-KR" sz="2000" dirty="0" smtClean="0"/>
              <a:t>. PDM </a:t>
            </a:r>
            <a:r>
              <a:rPr lang="ko-KR" altLang="en-US" sz="2000" dirty="0" smtClean="0"/>
              <a:t>업무 프로세스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통합 승인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도면</a:t>
            </a:r>
            <a:r>
              <a:rPr lang="en-US" altLang="ko-KR" sz="2000" dirty="0" smtClean="0"/>
              <a:t>, BOM)</a:t>
            </a:r>
            <a:endParaRPr lang="ko-KR" altLang="en-US" sz="2000" dirty="0"/>
          </a:p>
        </p:txBody>
      </p:sp>
      <p:sp>
        <p:nvSpPr>
          <p:cNvPr id="81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903292"/>
              </p:ext>
            </p:extLst>
          </p:nvPr>
        </p:nvGraphicFramePr>
        <p:xfrm>
          <a:off x="200472" y="692696"/>
          <a:ext cx="9505952" cy="597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495405756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01960835"/>
                    </a:ext>
                  </a:extLst>
                </a:gridCol>
                <a:gridCol w="1800872">
                  <a:extLst>
                    <a:ext uri="{9D8B030D-6E8A-4147-A177-3AD203B41FA5}">
                      <a16:colId xmlns:a16="http://schemas.microsoft.com/office/drawing/2014/main" val="2093675660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31894418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CREO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WINDCHILL/PDM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PLM(SAP)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13717"/>
                  </a:ext>
                </a:extLst>
              </a:tr>
              <a:tr h="561662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도면승인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/BOM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변경이 동시에 발생할 경우 사용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이슈가 있는 경우에만 사용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개발자가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를 생성하고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PDM 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도면 승인 등록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, EBOM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작성 승인 진행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latinLnBrk="1">
                        <a:lnSpc>
                          <a:spcPts val="1600"/>
                        </a:lnSpc>
                        <a:buFont typeface="+mj-lt"/>
                        <a:buAutoNum type="arabicParenR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생산기술은 개발자가 생성한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에 변경되는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MBOM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을 전송하여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PLM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/BOM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승인진행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ts val="1600"/>
                        </a:lnSpc>
                        <a:buFont typeface="+mj-lt"/>
                        <a:buNone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1387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72480" y="164178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BOM,</a:t>
            </a:r>
            <a:r>
              <a:rPr lang="ko-KR" altLang="en-US" sz="1100" b="1" dirty="0">
                <a:solidFill>
                  <a:schemeClr val="tx1"/>
                </a:solidFill>
              </a:rPr>
              <a:t> 도면 작성 완료</a:t>
            </a:r>
            <a:r>
              <a:rPr lang="en-US" altLang="ko-KR" sz="1100" b="1" dirty="0">
                <a:solidFill>
                  <a:schemeClr val="tx1"/>
                </a:solidFill>
              </a:rPr>
              <a:t/>
            </a:r>
            <a:br>
              <a:rPr lang="en-US" altLang="ko-KR" sz="1100" b="1" dirty="0">
                <a:solidFill>
                  <a:schemeClr val="tx1"/>
                </a:solidFill>
              </a:rPr>
            </a:br>
            <a:r>
              <a:rPr lang="en-US" altLang="ko-KR" sz="1100" b="1" dirty="0">
                <a:solidFill>
                  <a:schemeClr val="tx1"/>
                </a:solidFill>
              </a:rPr>
              <a:t> - 3D, 2D </a:t>
            </a:r>
            <a:r>
              <a:rPr lang="ko-KR" altLang="en-US" sz="1100" b="1" dirty="0">
                <a:solidFill>
                  <a:schemeClr val="tx1"/>
                </a:solidFill>
              </a:rPr>
              <a:t>수정</a:t>
            </a:r>
            <a:r>
              <a:rPr lang="en-US" altLang="ko-KR" sz="1100" b="1" dirty="0">
                <a:solidFill>
                  <a:schemeClr val="tx1"/>
                </a:solidFill>
              </a:rPr>
              <a:t/>
            </a:r>
            <a:br>
              <a:rPr lang="en-US" altLang="ko-KR" sz="1100" b="1" dirty="0">
                <a:solidFill>
                  <a:schemeClr val="tx1"/>
                </a:solidFill>
              </a:rPr>
            </a:br>
            <a:r>
              <a:rPr lang="en-US" altLang="ko-KR" sz="1100" b="1" dirty="0">
                <a:solidFill>
                  <a:schemeClr val="tx1"/>
                </a:solidFill>
              </a:rPr>
              <a:t> - </a:t>
            </a:r>
            <a:r>
              <a:rPr lang="en-US" altLang="ko-KR" sz="1100" b="1" dirty="0" err="1">
                <a:solidFill>
                  <a:schemeClr val="tx1"/>
                </a:solidFill>
              </a:rPr>
              <a:t>Assy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수정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작성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073989" y="164178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부품 생성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수정 등록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-3D/2D </a:t>
            </a:r>
            <a:r>
              <a:rPr lang="ko-KR" altLang="en-US" sz="1100" dirty="0">
                <a:solidFill>
                  <a:schemeClr val="tx1"/>
                </a:solidFill>
              </a:rPr>
              <a:t>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-WT Part </a:t>
            </a:r>
            <a:r>
              <a:rPr lang="ko-KR" altLang="en-US" sz="1100" dirty="0" smtClean="0">
                <a:solidFill>
                  <a:schemeClr val="tx1"/>
                </a:solidFill>
              </a:rPr>
              <a:t>생성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  <a:endCxn id="87" idx="1"/>
          </p:cNvCxnSpPr>
          <p:nvPr/>
        </p:nvCxnSpPr>
        <p:spPr>
          <a:xfrm>
            <a:off x="1784480" y="1911780"/>
            <a:ext cx="2895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61436" y="1974032"/>
            <a:ext cx="53559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atin typeface="+mn-ea"/>
                <a:ea typeface="+mn-ea"/>
              </a:rPr>
              <a:t>체크인</a:t>
            </a:r>
            <a:endParaRPr lang="ko-KR" altLang="en-US" sz="900" b="1" dirty="0">
              <a:latin typeface="+mn-ea"/>
              <a:ea typeface="+mn-ea"/>
            </a:endParaRPr>
          </a:p>
        </p:txBody>
      </p:sp>
      <p:cxnSp>
        <p:nvCxnSpPr>
          <p:cNvPr id="17" name="직선 화살표 연결선 16"/>
          <p:cNvCxnSpPr>
            <a:stCxn id="87" idx="2"/>
            <a:endCxn id="109" idx="0"/>
          </p:cNvCxnSpPr>
          <p:nvPr/>
        </p:nvCxnSpPr>
        <p:spPr>
          <a:xfrm>
            <a:off x="2829989" y="2181780"/>
            <a:ext cx="0" cy="129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073989" y="2310780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도면 승인 등록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-KBOM, </a:t>
            </a:r>
            <a:r>
              <a:rPr lang="ko-KR" altLang="en-US" sz="1100" dirty="0" smtClean="0">
                <a:solidFill>
                  <a:schemeClr val="tx1"/>
                </a:solidFill>
              </a:rPr>
              <a:t>도면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추가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-ECO </a:t>
            </a:r>
            <a:r>
              <a:rPr lang="ko-KR" altLang="en-US" sz="1100" dirty="0" smtClean="0">
                <a:solidFill>
                  <a:schemeClr val="tx1"/>
                </a:solidFill>
              </a:rPr>
              <a:t>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745256" y="1556792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생성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개발자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개발자 생성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073989" y="299215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도면 승인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(PDM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결재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</a:rPr>
              <a:t>부서장 승인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상태 변경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결재중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109" idx="2"/>
            <a:endCxn id="118" idx="0"/>
          </p:cNvCxnSpPr>
          <p:nvPr/>
        </p:nvCxnSpPr>
        <p:spPr>
          <a:xfrm>
            <a:off x="2829989" y="2850780"/>
            <a:ext cx="0" cy="141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5673248" y="2988406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등록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생산기술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Object</a:t>
            </a:r>
            <a:r>
              <a:rPr lang="ko-KR" altLang="en-US" sz="1100" dirty="0" smtClean="0">
                <a:solidFill>
                  <a:schemeClr val="tx1"/>
                </a:solidFill>
              </a:rPr>
              <a:t>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자동등록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관련 문서 첨부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901455" y="299215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</a:t>
            </a:r>
            <a:r>
              <a:rPr lang="en-US" altLang="ko-KR" sz="1100" b="1" dirty="0" smtClean="0">
                <a:solidFill>
                  <a:schemeClr val="tx1"/>
                </a:solidFill>
              </a:rPr>
              <a:t/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-Material list </a:t>
            </a:r>
            <a:r>
              <a:rPr lang="ko-KR" altLang="en-US" sz="1100" dirty="0" smtClean="0">
                <a:solidFill>
                  <a:schemeClr val="tx1"/>
                </a:solidFill>
              </a:rPr>
              <a:t>및 </a:t>
            </a:r>
            <a:r>
              <a:rPr lang="en-US" altLang="ko-KR" sz="1100" dirty="0" smtClean="0">
                <a:solidFill>
                  <a:schemeClr val="tx1"/>
                </a:solidFill>
              </a:rPr>
              <a:t>BOM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승인 </a:t>
            </a:r>
            <a:r>
              <a:rPr lang="en-US" altLang="ko-KR" sz="1100" dirty="0" smtClean="0">
                <a:solidFill>
                  <a:schemeClr val="tx1"/>
                </a:solidFill>
              </a:rPr>
              <a:t>2D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“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Dwg</a:t>
            </a:r>
            <a:r>
              <a:rPr lang="en-US" altLang="ko-KR" sz="1100" dirty="0" smtClean="0">
                <a:solidFill>
                  <a:schemeClr val="tx1"/>
                </a:solidFill>
              </a:rPr>
              <a:t>”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stCxn id="118" idx="3"/>
            <a:endCxn id="121" idx="1"/>
          </p:cNvCxnSpPr>
          <p:nvPr/>
        </p:nvCxnSpPr>
        <p:spPr>
          <a:xfrm>
            <a:off x="3585989" y="3262158"/>
            <a:ext cx="3154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5673248" y="4450871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합의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 </a:t>
            </a:r>
            <a:r>
              <a:rPr lang="ko-KR" altLang="en-US" sz="1100" dirty="0" smtClean="0">
                <a:solidFill>
                  <a:schemeClr val="tx1"/>
                </a:solidFill>
              </a:rPr>
              <a:t>생산기술 승인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>
            <a:stCxn id="119" idx="2"/>
            <a:endCxn id="127" idx="0"/>
          </p:cNvCxnSpPr>
          <p:nvPr/>
        </p:nvCxnSpPr>
        <p:spPr>
          <a:xfrm>
            <a:off x="6429248" y="3528406"/>
            <a:ext cx="0" cy="92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순서도: 수행의 시작/종료 131"/>
          <p:cNvSpPr/>
          <p:nvPr/>
        </p:nvSpPr>
        <p:spPr>
          <a:xfrm>
            <a:off x="272480" y="1141836"/>
            <a:ext cx="1512000" cy="360293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START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132" idx="2"/>
            <a:endCxn id="10" idx="0"/>
          </p:cNvCxnSpPr>
          <p:nvPr/>
        </p:nvCxnSpPr>
        <p:spPr>
          <a:xfrm>
            <a:off x="1028480" y="1502129"/>
            <a:ext cx="0" cy="139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5673248" y="6062258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부품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Release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승인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>
            <a:stCxn id="127" idx="2"/>
            <a:endCxn id="155" idx="0"/>
          </p:cNvCxnSpPr>
          <p:nvPr/>
        </p:nvCxnSpPr>
        <p:spPr>
          <a:xfrm>
            <a:off x="6429248" y="4990871"/>
            <a:ext cx="0" cy="107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116" idx="1"/>
            <a:endCxn id="109" idx="3"/>
          </p:cNvCxnSpPr>
          <p:nvPr/>
        </p:nvCxnSpPr>
        <p:spPr>
          <a:xfrm rot="10800000" flipV="1">
            <a:off x="3585990" y="1826792"/>
            <a:ext cx="2159267" cy="7539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2073989" y="3692136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EBOM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편집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검토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-BOM </a:t>
            </a:r>
            <a:r>
              <a:rPr lang="ko-KR" altLang="en-US" sz="1100" dirty="0" smtClean="0">
                <a:solidFill>
                  <a:schemeClr val="tx1"/>
                </a:solidFill>
              </a:rPr>
              <a:t>순서 동기화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첨부품</a:t>
            </a:r>
            <a:r>
              <a:rPr lang="ko-KR" altLang="en-US" sz="1100" dirty="0" smtClean="0">
                <a:solidFill>
                  <a:schemeClr val="tx1"/>
                </a:solidFill>
              </a:rPr>
              <a:t> 추가 구성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118" idx="2"/>
            <a:endCxn id="60" idx="0"/>
          </p:cNvCxnSpPr>
          <p:nvPr/>
        </p:nvCxnSpPr>
        <p:spPr>
          <a:xfrm>
            <a:off x="2829989" y="3532158"/>
            <a:ext cx="0" cy="159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판단 62"/>
          <p:cNvSpPr/>
          <p:nvPr/>
        </p:nvSpPr>
        <p:spPr>
          <a:xfrm>
            <a:off x="2072518" y="4360912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</a:rPr>
              <a:t>eBOM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승인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60" idx="2"/>
            <a:endCxn id="63" idx="0"/>
          </p:cNvCxnSpPr>
          <p:nvPr/>
        </p:nvCxnSpPr>
        <p:spPr>
          <a:xfrm flipH="1">
            <a:off x="2828518" y="4232136"/>
            <a:ext cx="1471" cy="128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63" idx="1"/>
            <a:endCxn id="60" idx="1"/>
          </p:cNvCxnSpPr>
          <p:nvPr/>
        </p:nvCxnSpPr>
        <p:spPr>
          <a:xfrm rot="10800000" flipH="1">
            <a:off x="2072517" y="3962136"/>
            <a:ext cx="1471" cy="610126"/>
          </a:xfrm>
          <a:prstGeom prst="bentConnector3">
            <a:avLst>
              <a:gd name="adj1" fmla="val -15540449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순서도: 판단 69"/>
          <p:cNvSpPr/>
          <p:nvPr/>
        </p:nvSpPr>
        <p:spPr>
          <a:xfrm>
            <a:off x="2072518" y="5071826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</a:rPr>
              <a:t>eBOM</a:t>
            </a:r>
            <a:r>
              <a:rPr lang="en-US" altLang="ko-KR" sz="1000" b="1" dirty="0">
                <a:solidFill>
                  <a:schemeClr val="tx1"/>
                </a:solidFill>
              </a:rPr>
              <a:t> = </a:t>
            </a:r>
            <a:r>
              <a:rPr lang="en-US" altLang="ko-KR" sz="1000" b="1" dirty="0" err="1">
                <a:solidFill>
                  <a:schemeClr val="tx1"/>
                </a:solidFill>
              </a:rPr>
              <a:t>mBOM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꺾인 연결선 41"/>
          <p:cNvCxnSpPr>
            <a:stCxn id="75" idx="0"/>
          </p:cNvCxnSpPr>
          <p:nvPr/>
        </p:nvCxnSpPr>
        <p:spPr>
          <a:xfrm rot="16200000" flipV="1">
            <a:off x="3916262" y="3619719"/>
            <a:ext cx="406807" cy="107558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순서도: 판단 74"/>
          <p:cNvSpPr/>
          <p:nvPr/>
        </p:nvSpPr>
        <p:spPr>
          <a:xfrm>
            <a:off x="3901455" y="4360912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생산기술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합의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069872" y="5697312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err="1">
                <a:solidFill>
                  <a:schemeClr val="tx1"/>
                </a:solidFill>
              </a:rPr>
              <a:t>m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작성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eBOM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단독 전송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901455" y="5013176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편집기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mBOM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-BOM </a:t>
            </a:r>
            <a:r>
              <a:rPr lang="ko-KR" altLang="en-US" sz="1100" dirty="0" smtClean="0">
                <a:solidFill>
                  <a:schemeClr val="tx1"/>
                </a:solidFill>
              </a:rPr>
              <a:t>작성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수정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</a:rPr>
              <a:t>추가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2" name="꺾인 연결선 51"/>
          <p:cNvCxnSpPr>
            <a:stCxn id="75" idx="2"/>
            <a:endCxn id="70" idx="0"/>
          </p:cNvCxnSpPr>
          <p:nvPr/>
        </p:nvCxnSpPr>
        <p:spPr>
          <a:xfrm rot="5400000">
            <a:off x="3598880" y="4013251"/>
            <a:ext cx="288214" cy="18289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3" idx="3"/>
            <a:endCxn id="75" idx="1"/>
          </p:cNvCxnSpPr>
          <p:nvPr/>
        </p:nvCxnSpPr>
        <p:spPr>
          <a:xfrm>
            <a:off x="3584518" y="4572262"/>
            <a:ext cx="316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0" idx="2"/>
            <a:endCxn id="76" idx="0"/>
          </p:cNvCxnSpPr>
          <p:nvPr/>
        </p:nvCxnSpPr>
        <p:spPr>
          <a:xfrm flipH="1">
            <a:off x="2825872" y="5494526"/>
            <a:ext cx="2646" cy="20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121" idx="3"/>
            <a:endCxn id="119" idx="0"/>
          </p:cNvCxnSpPr>
          <p:nvPr/>
        </p:nvCxnSpPr>
        <p:spPr>
          <a:xfrm flipV="1">
            <a:off x="5413455" y="2988406"/>
            <a:ext cx="1015793" cy="273752"/>
          </a:xfrm>
          <a:prstGeom prst="bentConnector4">
            <a:avLst>
              <a:gd name="adj1" fmla="val 12788"/>
              <a:gd name="adj2" fmla="val 1835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70" idx="3"/>
            <a:endCxn id="78" idx="1"/>
          </p:cNvCxnSpPr>
          <p:nvPr/>
        </p:nvCxnSpPr>
        <p:spPr>
          <a:xfrm>
            <a:off x="3584518" y="5283176"/>
            <a:ext cx="316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898213" y="5697312"/>
            <a:ext cx="1512000" cy="54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100" b="1" dirty="0" err="1">
                <a:solidFill>
                  <a:schemeClr val="tx1"/>
                </a:solidFill>
              </a:rPr>
              <a:t>m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BOM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전송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-PLM </a:t>
            </a:r>
            <a:r>
              <a:rPr lang="ko-KR" altLang="en-US" sz="1100" dirty="0" smtClean="0">
                <a:solidFill>
                  <a:schemeClr val="tx1"/>
                </a:solidFill>
              </a:rPr>
              <a:t>전송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결재 없음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/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 -</a:t>
            </a:r>
            <a:r>
              <a:rPr lang="ko-KR" altLang="en-US" sz="1100" dirty="0" smtClean="0">
                <a:solidFill>
                  <a:schemeClr val="tx1"/>
                </a:solidFill>
              </a:rPr>
              <a:t>상태 변경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결재중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3" name="직선 화살표 연결선 112"/>
          <p:cNvCxnSpPr>
            <a:stCxn id="78" idx="2"/>
            <a:endCxn id="124" idx="0"/>
          </p:cNvCxnSpPr>
          <p:nvPr/>
        </p:nvCxnSpPr>
        <p:spPr>
          <a:xfrm flipH="1">
            <a:off x="4654213" y="5553176"/>
            <a:ext cx="3242" cy="14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76" idx="3"/>
            <a:endCxn id="124" idx="1"/>
          </p:cNvCxnSpPr>
          <p:nvPr/>
        </p:nvCxnSpPr>
        <p:spPr>
          <a:xfrm>
            <a:off x="3581872" y="5967312"/>
            <a:ext cx="316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124" idx="3"/>
            <a:endCxn id="119" idx="0"/>
          </p:cNvCxnSpPr>
          <p:nvPr/>
        </p:nvCxnSpPr>
        <p:spPr>
          <a:xfrm flipV="1">
            <a:off x="5410213" y="2988406"/>
            <a:ext cx="1019035" cy="2978906"/>
          </a:xfrm>
          <a:prstGeom prst="bentConnector4">
            <a:avLst>
              <a:gd name="adj1" fmla="val 12906"/>
              <a:gd name="adj2" fmla="val 1076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812936" y="3983377"/>
            <a:ext cx="302330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>
                <a:solidFill>
                  <a:srgbClr val="FF0000"/>
                </a:solidFill>
              </a:rPr>
              <a:t>반려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637600" y="4165097"/>
            <a:ext cx="416154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>
                <a:solidFill>
                  <a:srgbClr val="FF0000"/>
                </a:solidFill>
              </a:rPr>
              <a:t>불합의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541981" y="4342151"/>
            <a:ext cx="302330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승인</a:t>
            </a:r>
            <a:endParaRPr lang="en-US" altLang="ko-KR" dirty="0" smtClean="0"/>
          </a:p>
        </p:txBody>
      </p:sp>
      <p:sp>
        <p:nvSpPr>
          <p:cNvPr id="135" name="TextBox 134"/>
          <p:cNvSpPr txBox="1"/>
          <p:nvPr/>
        </p:nvSpPr>
        <p:spPr>
          <a:xfrm>
            <a:off x="4665623" y="4762484"/>
            <a:ext cx="302330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합의</a:t>
            </a:r>
            <a:endParaRPr lang="en-US" altLang="ko-KR" dirty="0" smtClean="0"/>
          </a:p>
        </p:txBody>
      </p:sp>
      <p:sp>
        <p:nvSpPr>
          <p:cNvPr id="136" name="TextBox 135"/>
          <p:cNvSpPr txBox="1"/>
          <p:nvPr/>
        </p:nvSpPr>
        <p:spPr>
          <a:xfrm>
            <a:off x="2825872" y="5455269"/>
            <a:ext cx="302330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예</a:t>
            </a:r>
            <a:endParaRPr lang="en-US" altLang="ko-KR" dirty="0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3450518" y="5320603"/>
            <a:ext cx="445898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ctr">
              <a:defRPr sz="800" b="1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아니오</a:t>
            </a:r>
            <a:endParaRPr lang="en-US" altLang="ko-KR" dirty="0" smtClean="0"/>
          </a:p>
        </p:txBody>
      </p:sp>
      <p:sp>
        <p:nvSpPr>
          <p:cNvPr id="138" name="순서도: 수행의 시작/종료 137"/>
          <p:cNvSpPr/>
          <p:nvPr/>
        </p:nvSpPr>
        <p:spPr>
          <a:xfrm>
            <a:off x="751086" y="6134097"/>
            <a:ext cx="1249586" cy="396322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END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 완료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25" name="직선 화살표 연결선 124"/>
          <p:cNvCxnSpPr>
            <a:stCxn id="155" idx="1"/>
            <a:endCxn id="138" idx="3"/>
          </p:cNvCxnSpPr>
          <p:nvPr/>
        </p:nvCxnSpPr>
        <p:spPr>
          <a:xfrm flipH="1">
            <a:off x="2000672" y="6332258"/>
            <a:ext cx="3672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56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/>
              <a:t>8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초기 설정 </a:t>
            </a:r>
            <a:endParaRPr lang="ko-KR" altLang="en-US" sz="20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43213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나의 업무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나의 컨텍스트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smtClean="0"/>
                        <a:t>언어 설정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선호하는 언어를 설정</a:t>
                      </a:r>
                      <a:r>
                        <a:rPr lang="ko-KR" altLang="en-US" sz="1000" baseline="0" dirty="0" smtClean="0"/>
                        <a:t> 할 수 있음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기본 설정은 </a:t>
                      </a:r>
                      <a:r>
                        <a:rPr lang="en-US" altLang="ko-KR" sz="1000" baseline="0" dirty="0" err="1" smtClean="0"/>
                        <a:t>Winchill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과 동일한 </a:t>
                      </a:r>
                      <a:r>
                        <a:rPr lang="en-US" altLang="ko-KR" sz="1000" baseline="0" dirty="0" smtClean="0"/>
                        <a:t>“</a:t>
                      </a:r>
                      <a:r>
                        <a:rPr lang="ko-KR" altLang="en-US" sz="1000" baseline="0" dirty="0" smtClean="0"/>
                        <a:t>영어</a:t>
                      </a:r>
                      <a:r>
                        <a:rPr lang="en-US" altLang="ko-KR" sz="1000" baseline="0" dirty="0" smtClean="0"/>
                        <a:t>“</a:t>
                      </a: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컨텍스트 설정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프로젝트가 속해 있는 컨텍스트 선택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</a:t>
                      </a:r>
                      <a:r>
                        <a:rPr lang="ko-KR" altLang="en-US" sz="1000" baseline="0" dirty="0" smtClean="0"/>
                        <a:t>→ </a:t>
                      </a:r>
                      <a:r>
                        <a:rPr lang="ko-KR" altLang="en-US" sz="1000" b="1" u="sng" baseline="0" dirty="0" err="1" smtClean="0"/>
                        <a:t>조회시</a:t>
                      </a:r>
                      <a:r>
                        <a:rPr lang="ko-KR" altLang="en-US" sz="1000" b="1" u="sng" baseline="0" dirty="0" smtClean="0"/>
                        <a:t> 기본 컨텍스트로 설정됨</a:t>
                      </a:r>
                      <a:endParaRPr lang="en-US" altLang="ko-KR" sz="1000" b="1" u="sng" baseline="0" dirty="0" smtClean="0"/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u="none" baseline="0" dirty="0" err="1" smtClean="0"/>
                        <a:t>구매품</a:t>
                      </a:r>
                      <a:r>
                        <a:rPr lang="ko-KR" altLang="en-US" sz="1000" b="0" u="none" baseline="0" dirty="0" smtClean="0"/>
                        <a:t> 컨텍스트 설정</a:t>
                      </a:r>
                      <a:r>
                        <a:rPr lang="en-US" altLang="ko-KR" sz="1000" b="0" u="none" baseline="0" dirty="0" smtClean="0"/>
                        <a:t/>
                      </a:r>
                      <a:br>
                        <a:rPr lang="en-US" altLang="ko-KR" sz="1000" b="0" u="none" baseline="0" dirty="0" smtClean="0"/>
                      </a:br>
                      <a:r>
                        <a:rPr lang="en-US" altLang="ko-KR" sz="1000" b="0" u="none" baseline="0" dirty="0" smtClean="0"/>
                        <a:t>- </a:t>
                      </a:r>
                      <a:r>
                        <a:rPr lang="ko-KR" altLang="en-US" sz="1000" b="0" u="none" baseline="0" dirty="0" err="1" smtClean="0"/>
                        <a:t>구매품은</a:t>
                      </a:r>
                      <a:r>
                        <a:rPr lang="ko-KR" altLang="en-US" sz="1000" b="0" u="none" baseline="0" dirty="0" smtClean="0"/>
                        <a:t> 반드시 </a:t>
                      </a:r>
                      <a:r>
                        <a:rPr lang="en-US" altLang="ko-KR" sz="1000" b="0" u="none" baseline="0" dirty="0" smtClean="0"/>
                        <a:t>HYOSUNG_LIBRARY </a:t>
                      </a:r>
                      <a:r>
                        <a:rPr lang="ko-KR" altLang="en-US" sz="1000" b="0" u="none" baseline="0" dirty="0" smtClean="0"/>
                        <a:t>선택</a:t>
                      </a:r>
                      <a:r>
                        <a:rPr lang="en-US" altLang="ko-KR" sz="1000" b="0" u="none" baseline="0" dirty="0" smtClean="0"/>
                        <a:t/>
                      </a:r>
                      <a:br>
                        <a:rPr lang="en-US" altLang="ko-KR" sz="1000" b="0" u="none" baseline="0" dirty="0" smtClean="0"/>
                      </a:br>
                      <a:r>
                        <a:rPr lang="en-US" altLang="ko-KR" sz="1000" b="0" u="none" baseline="0" dirty="0" smtClean="0"/>
                        <a:t>- </a:t>
                      </a:r>
                      <a:r>
                        <a:rPr lang="ko-KR" altLang="en-US" sz="1000" b="0" u="none" baseline="0" dirty="0" err="1" smtClean="0"/>
                        <a:t>그외는</a:t>
                      </a:r>
                      <a:r>
                        <a:rPr lang="ko-KR" altLang="en-US" sz="1000" b="0" u="none" baseline="0" dirty="0" smtClean="0"/>
                        <a:t> 미사용 컨텍스트</a:t>
                      </a:r>
                      <a:endParaRPr lang="en-US" altLang="ko-KR" sz="1000" b="0" u="none" baseline="0" dirty="0" smtClean="0"/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u="none" baseline="0" dirty="0" smtClean="0"/>
                        <a:t>저장 버튼 선택하여 설정 저장</a:t>
                      </a:r>
                      <a:r>
                        <a:rPr lang="ar-AE" altLang="ko-KR" sz="1000" baseline="0" dirty="0" smtClean="0"/>
                        <a:t/>
                      </a:r>
                      <a:br>
                        <a:rPr lang="ar-AE" altLang="ko-KR" sz="1000" baseline="0" dirty="0" smtClean="0"/>
                      </a:br>
                      <a:r>
                        <a:rPr lang="ar-AE" altLang="ko-KR" sz="1000" baseline="0" dirty="0" smtClean="0"/>
                        <a:t>   </a:t>
                      </a: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3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5" y="1412776"/>
            <a:ext cx="6168857" cy="4104456"/>
          </a:xfrm>
          <a:prstGeom prst="rect">
            <a:avLst/>
          </a:prstGeom>
        </p:spPr>
      </p:pic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4466858" y="263246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46245" y="2639224"/>
            <a:ext cx="954827" cy="1726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8" name="Oval 37"/>
          <p:cNvSpPr>
            <a:spLocks noChangeArrowheads="1"/>
          </p:cNvSpPr>
          <p:nvPr/>
        </p:nvSpPr>
        <p:spPr bwMode="auto">
          <a:xfrm>
            <a:off x="3621485" y="299221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00872" y="2998975"/>
            <a:ext cx="954827" cy="1726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2" name="Oval 37"/>
          <p:cNvSpPr>
            <a:spLocks noChangeArrowheads="1"/>
          </p:cNvSpPr>
          <p:nvPr/>
        </p:nvSpPr>
        <p:spPr bwMode="auto">
          <a:xfrm>
            <a:off x="2432720" y="486916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93828" y="4941167"/>
            <a:ext cx="1224136" cy="20119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4" name="Oval 37"/>
          <p:cNvSpPr>
            <a:spLocks noChangeArrowheads="1"/>
          </p:cNvSpPr>
          <p:nvPr/>
        </p:nvSpPr>
        <p:spPr bwMode="auto">
          <a:xfrm>
            <a:off x="5817158" y="212609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996545" y="2132856"/>
            <a:ext cx="389157" cy="1726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8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0" y="1113186"/>
            <a:ext cx="6303206" cy="383944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도면 조회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smtClean="0"/>
                        <a:t>컨텍스트 선택 화면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나의 컨텍스트가 설정된 경우 해당 컨텍스트가 자동 선택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컨텍스트 內 폴더 검색 창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하위 폴더 선택 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하위 폴더의 경로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검색어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입력 창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파일 이름으로 조회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파일명 규칙이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품번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품명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이므로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품번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품명 일부만 입력해도 검색이 가능함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 EX) BRKT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검색하면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파일이름에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BRKT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가 있는  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전체 파일이 검색됨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한번에 조회 가능한 부품 개수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- 100, 500, 1000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선택가능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그외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상세 조회 가능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ECO_NO 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승인된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검색가능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PDM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을 통해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부품 승인 했을 경우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최초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생성자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체크인 기준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마지막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체크인 기준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상태 검색 가능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작업중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수정중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릴리즈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됨 등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버전 선택 가능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최신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모든버전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→ 최신 기본 설정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분류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: Data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유형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(ASM, PRT, DRW)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검색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9. </a:t>
            </a:r>
            <a:r>
              <a:rPr lang="ko-KR" altLang="en-US" sz="2000" dirty="0" smtClean="0"/>
              <a:t>조회 화면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도면 관리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도면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구매품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3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40" name="직사각형 39"/>
          <p:cNvSpPr/>
          <p:nvPr/>
        </p:nvSpPr>
        <p:spPr>
          <a:xfrm>
            <a:off x="570706" y="1601448"/>
            <a:ext cx="593156" cy="16452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554808" y="142467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2672" y="2418752"/>
            <a:ext cx="947920" cy="222893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147611" y="177494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1160983" y="147226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26598" y="1555355"/>
            <a:ext cx="2402266" cy="14448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27965" y="1727552"/>
            <a:ext cx="1108934" cy="15234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49967" y="2769037"/>
            <a:ext cx="925142" cy="15234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30872" y="1791130"/>
            <a:ext cx="669215" cy="16452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9396" y="1827065"/>
            <a:ext cx="540000" cy="90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i="1" smtClean="0">
                <a:solidFill>
                  <a:schemeClr val="tx1"/>
                </a:solidFill>
              </a:rPr>
              <a:t>하위폴더검색</a:t>
            </a:r>
            <a:endParaRPr lang="ko-KR" altLang="en-US" sz="400" b="1" i="1">
              <a:solidFill>
                <a:schemeClr val="tx1"/>
              </a:solidFill>
            </a:endParaRPr>
          </a:p>
        </p:txBody>
      </p:sp>
      <p:sp>
        <p:nvSpPr>
          <p:cNvPr id="58" name="Oval 37"/>
          <p:cNvSpPr>
            <a:spLocks noChangeArrowheads="1"/>
          </p:cNvSpPr>
          <p:nvPr/>
        </p:nvSpPr>
        <p:spPr bwMode="auto">
          <a:xfrm>
            <a:off x="141578" y="199828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34221" y="1864640"/>
            <a:ext cx="5163699" cy="823623"/>
          </a:xfrm>
          <a:prstGeom prst="rect">
            <a:avLst/>
          </a:prstGeom>
          <a:solidFill>
            <a:schemeClr val="accent5">
              <a:lumMod val="20000"/>
              <a:lumOff val="80000"/>
              <a:alpha val="34000"/>
            </a:schemeClr>
          </a:solidFill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ko-KR" altLang="en-US" sz="1000" b="1" dirty="0" err="1" smtClean="0">
                <a:solidFill>
                  <a:schemeClr val="tx1"/>
                </a:solidFill>
              </a:rPr>
              <a:t>상세조회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041270" y="2755904"/>
            <a:ext cx="609748" cy="18328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 flipV="1">
            <a:off x="3395674" y="2715973"/>
            <a:ext cx="1637604" cy="14644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Oval 37"/>
          <p:cNvSpPr>
            <a:spLocks noChangeArrowheads="1"/>
          </p:cNvSpPr>
          <p:nvPr/>
        </p:nvSpPr>
        <p:spPr bwMode="auto">
          <a:xfrm>
            <a:off x="1160684" y="17075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72" name="Oval 37"/>
          <p:cNvSpPr>
            <a:spLocks noChangeArrowheads="1"/>
          </p:cNvSpPr>
          <p:nvPr/>
        </p:nvSpPr>
        <p:spPr bwMode="auto">
          <a:xfrm>
            <a:off x="1169108" y="274439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22" name="Oval 37"/>
          <p:cNvSpPr>
            <a:spLocks noChangeArrowheads="1"/>
          </p:cNvSpPr>
          <p:nvPr/>
        </p:nvSpPr>
        <p:spPr bwMode="auto">
          <a:xfrm>
            <a:off x="5062582" y="255695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3832" y="5268808"/>
          <a:ext cx="6161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373951523"/>
                    </a:ext>
                  </a:extLst>
                </a:gridCol>
                <a:gridCol w="2042552">
                  <a:extLst>
                    <a:ext uri="{9D8B030D-6E8A-4147-A177-3AD203B41FA5}">
                      <a16:colId xmlns:a16="http://schemas.microsoft.com/office/drawing/2014/main" val="1715600162"/>
                    </a:ext>
                  </a:extLst>
                </a:gridCol>
                <a:gridCol w="2467784">
                  <a:extLst>
                    <a:ext uri="{9D8B030D-6E8A-4147-A177-3AD203B41FA5}">
                      <a16:colId xmlns:a16="http://schemas.microsoft.com/office/drawing/2014/main" val="2774646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 상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용  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0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도면 조회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 컨텍스트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도면 확인 및 상세 정보 확인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06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구매품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조회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HYOSUNG_LIBRARY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382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도면 확인 및 상세 정보 확인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626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7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50921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글로벌 조회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검색어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입력창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파일이름에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포함된 문자 검색 기능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“;”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을 포함하여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Multi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 가능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→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Ex) 4140;4010;Base </a:t>
                      </a:r>
                    </a:p>
                    <a:p>
                      <a:pPr marL="182563" indent="-182563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글로벌 조회는 제품 및 라이브러리를 구분하지 않고 조회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9. </a:t>
            </a:r>
            <a:r>
              <a:rPr lang="ko-KR" altLang="en-US" sz="2000" dirty="0" smtClean="0"/>
              <a:t>조회 화면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도면 관리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글로벌 조회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3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95" y="1226913"/>
            <a:ext cx="6016759" cy="3003647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784648" y="1700809"/>
            <a:ext cx="324036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1694954" y="156794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42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10. </a:t>
            </a:r>
            <a:r>
              <a:rPr lang="ko-KR" altLang="en-US" sz="2000" dirty="0" err="1" smtClean="0"/>
              <a:t>일괄채번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19760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일괄 </a:t>
                      </a:r>
                      <a:r>
                        <a:rPr lang="ko-KR" altLang="en-US" sz="1200" dirty="0" err="1" smtClean="0"/>
                        <a:t>채번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dirty="0" smtClean="0"/>
                        <a:t>PDM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상단의 </a:t>
                      </a:r>
                      <a:r>
                        <a:rPr lang="ko-KR" altLang="en-US" sz="1000" baseline="0" dirty="0" err="1" smtClean="0"/>
                        <a:t>도면관리</a:t>
                      </a:r>
                      <a:r>
                        <a:rPr lang="ko-KR" altLang="en-US" sz="1000" baseline="0" dirty="0" smtClean="0"/>
                        <a:t> 버튼을 눌러 </a:t>
                      </a:r>
                      <a:r>
                        <a:rPr lang="ko-KR" altLang="en-US" sz="1000" baseline="0" dirty="0" err="1" smtClean="0"/>
                        <a:t>도면관리</a:t>
                      </a:r>
                      <a:r>
                        <a:rPr lang="ko-KR" altLang="en-US" sz="1000" baseline="0" dirty="0" smtClean="0"/>
                        <a:t> 화면으로 넘어감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err="1" smtClean="0"/>
                        <a:t>도면관리</a:t>
                      </a:r>
                      <a:r>
                        <a:rPr lang="ko-KR" altLang="en-US" sz="1000" baseline="0" dirty="0" smtClean="0"/>
                        <a:t> 화면 좌측 </a:t>
                      </a:r>
                      <a:r>
                        <a:rPr lang="ko-KR" altLang="en-US" sz="1000" baseline="0" dirty="0" err="1" smtClean="0"/>
                        <a:t>메뉴중</a:t>
                      </a:r>
                      <a:r>
                        <a:rPr lang="ko-KR" altLang="en-US" sz="1000" baseline="0" dirty="0" smtClean="0"/>
                        <a:t> 일괄 </a:t>
                      </a:r>
                      <a:r>
                        <a:rPr lang="ko-KR" altLang="en-US" sz="1000" baseline="0" dirty="0" err="1" smtClean="0"/>
                        <a:t>채번을</a:t>
                      </a:r>
                      <a:r>
                        <a:rPr lang="ko-KR" altLang="en-US" sz="1000" baseline="0" dirty="0" smtClean="0"/>
                        <a:t> 선택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상단에 </a:t>
                      </a:r>
                      <a:r>
                        <a:rPr lang="ko-KR" altLang="en-US" sz="1000" baseline="0" dirty="0" err="1" smtClean="0"/>
                        <a:t>도면관리</a:t>
                      </a:r>
                      <a:r>
                        <a:rPr lang="ko-KR" altLang="en-US" sz="1000" baseline="0" dirty="0" smtClean="0"/>
                        <a:t> 메뉴에 마우스 이동시 나오는 일괄 </a:t>
                      </a: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ko-KR" altLang="en-US" sz="1000" baseline="0" dirty="0" smtClean="0"/>
                        <a:t> 버튼을 눌러도 됨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일괄 </a:t>
                      </a: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ko-KR" altLang="en-US" sz="1000" baseline="0" dirty="0" smtClean="0"/>
                        <a:t> 화면에서 부품 추가를 클릭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부품 조회 화면이 팝업 됨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대상파일이</a:t>
                      </a:r>
                      <a:r>
                        <a:rPr lang="ko-KR" altLang="en-US" sz="1000" baseline="0" dirty="0" smtClean="0"/>
                        <a:t> 있는 컨텍스트 선택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컨텍스트 內 </a:t>
                      </a: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대상파일이</a:t>
                      </a:r>
                      <a:r>
                        <a:rPr lang="ko-KR" altLang="en-US" sz="1000" baseline="0" dirty="0" smtClean="0"/>
                        <a:t> 있는 폴더 선택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폴더 內 파일 검색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 </a:t>
                      </a:r>
                      <a:r>
                        <a:rPr lang="ko-KR" altLang="en-US" sz="1000" baseline="0" dirty="0" smtClean="0"/>
                        <a:t>이름 </a:t>
                      </a:r>
                      <a:r>
                        <a:rPr lang="en-US" altLang="ko-KR" sz="1000" baseline="0" dirty="0" smtClean="0"/>
                        <a:t>: Data </a:t>
                      </a:r>
                      <a:r>
                        <a:rPr lang="ko-KR" altLang="en-US" sz="1000" baseline="0" dirty="0" smtClean="0"/>
                        <a:t>이름으로 검색 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 </a:t>
                      </a:r>
                      <a:r>
                        <a:rPr lang="ko-KR" altLang="en-US" sz="1000" baseline="0" dirty="0" smtClean="0"/>
                        <a:t>품명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매개변수 </a:t>
                      </a:r>
                      <a:r>
                        <a:rPr lang="en-US" altLang="ko-KR" sz="1000" baseline="0" dirty="0" smtClean="0"/>
                        <a:t>“PART_NAME”</a:t>
                      </a:r>
                      <a:r>
                        <a:rPr lang="ko-KR" altLang="en-US" sz="1000" baseline="0" dirty="0" smtClean="0"/>
                        <a:t>로 검색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 </a:t>
                      </a:r>
                      <a:r>
                        <a:rPr lang="ko-KR" altLang="en-US" sz="1000" baseline="0" dirty="0" err="1" smtClean="0"/>
                        <a:t>품번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매개변수 </a:t>
                      </a:r>
                      <a:r>
                        <a:rPr lang="en-US" altLang="ko-KR" sz="1000" baseline="0" dirty="0" smtClean="0"/>
                        <a:t>“PART_NO”</a:t>
                      </a:r>
                      <a:r>
                        <a:rPr lang="ko-KR" altLang="en-US" sz="1000" baseline="0" dirty="0" smtClean="0"/>
                        <a:t>로 검색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 </a:t>
                      </a:r>
                      <a:r>
                        <a:rPr lang="ko-KR" altLang="en-US" sz="1000" baseline="0" dirty="0" smtClean="0"/>
                        <a:t>검색 결과 값 조회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결과 내 검색 시 사용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 </a:t>
                      </a:r>
                      <a:r>
                        <a:rPr lang="ko-KR" altLang="en-US" sz="1000" baseline="0" dirty="0" smtClean="0"/>
                        <a:t>조회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폴더내 모든 파일 표시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err="1" smtClean="0"/>
                        <a:t>채번</a:t>
                      </a:r>
                      <a:r>
                        <a:rPr lang="ko-KR" altLang="en-US" sz="1000" baseline="0" dirty="0" err="1" smtClean="0"/>
                        <a:t>이</a:t>
                      </a:r>
                      <a:r>
                        <a:rPr lang="ko-KR" altLang="en-US" sz="1000" baseline="0" dirty="0" smtClean="0"/>
                        <a:t> 필요한 부품 선택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리스트 업 조건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</a:t>
                      </a:r>
                      <a:r>
                        <a:rPr lang="en-US" altLang="ko-KR" sz="1000" baseline="0" dirty="0" err="1" smtClean="0"/>
                        <a:t>Windchill</a:t>
                      </a:r>
                      <a:r>
                        <a:rPr lang="ko-KR" altLang="en-US" sz="1000" baseline="0" dirty="0" smtClean="0"/>
                        <a:t>에 부품 </a:t>
                      </a:r>
                      <a:r>
                        <a:rPr lang="en-US" altLang="ko-KR" sz="1000" baseline="0" dirty="0" smtClean="0"/>
                        <a:t>(WT Part)</a:t>
                      </a:r>
                      <a:r>
                        <a:rPr lang="ko-KR" altLang="en-US" sz="1000" baseline="0" dirty="0" smtClean="0"/>
                        <a:t>이 유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무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</a:t>
                      </a:r>
                      <a:r>
                        <a:rPr lang="ko-KR" altLang="en-US" sz="1000" baseline="0" dirty="0" smtClean="0"/>
                        <a:t>부품의 버전이 </a:t>
                      </a:r>
                      <a:r>
                        <a:rPr lang="en-US" altLang="ko-KR" sz="1000" baseline="0" dirty="0" smtClean="0"/>
                        <a:t>00.x (E-BOM) </a:t>
                      </a:r>
                      <a:r>
                        <a:rPr lang="ko-KR" altLang="en-US" sz="1000" baseline="0" dirty="0" smtClean="0"/>
                        <a:t>인 부품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.</a:t>
                      </a:r>
                      <a:r>
                        <a:rPr lang="ko-KR" altLang="en-US" sz="1000" baseline="0" dirty="0" smtClean="0"/>
                        <a:t>매개변수 </a:t>
                      </a:r>
                      <a:r>
                        <a:rPr lang="ko-KR" altLang="en-US" sz="1000" baseline="0" dirty="0" err="1" smtClean="0"/>
                        <a:t>품번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(PART_NO) </a:t>
                      </a:r>
                      <a:r>
                        <a:rPr lang="ko-KR" altLang="en-US" sz="1000" baseline="0" dirty="0" smtClean="0"/>
                        <a:t>값이 없는 부품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dirty="0" smtClean="0"/>
                        <a:t>→ 공백이 있는 경우도 안됨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ko-KR" altLang="en-US" sz="1000" baseline="0" dirty="0" smtClean="0"/>
                        <a:t> 할 부품을 선택 후 추가 버튼을 눌러 </a:t>
                      </a: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ko-KR" altLang="en-US" sz="1000" baseline="0" dirty="0" smtClean="0"/>
                        <a:t> 화면으로 이동</a:t>
                      </a:r>
                      <a:r>
                        <a:rPr lang="ar-AE" altLang="ko-KR" sz="1000" baseline="0" dirty="0" smtClean="0"/>
                        <a:t>   </a:t>
                      </a:r>
                      <a:endParaRPr lang="en-US" altLang="ko-KR" sz="10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200472" y="4791477"/>
            <a:ext cx="6336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+mn-ea"/>
                <a:ea typeface="+mn-ea"/>
              </a:rPr>
              <a:t>본 </a:t>
            </a:r>
            <a:r>
              <a:rPr lang="ko-KR" altLang="en-US" sz="1100" b="1" dirty="0">
                <a:latin typeface="+mn-ea"/>
                <a:ea typeface="+mn-ea"/>
              </a:rPr>
              <a:t>기능을 </a:t>
            </a:r>
            <a:r>
              <a:rPr lang="ko-KR" altLang="en-US" sz="1100" b="1" dirty="0" smtClean="0">
                <a:latin typeface="+mn-ea"/>
                <a:ea typeface="+mn-ea"/>
              </a:rPr>
              <a:t>사용을 </a:t>
            </a:r>
            <a:r>
              <a:rPr lang="ko-KR" altLang="en-US" sz="1100" b="1" dirty="0">
                <a:latin typeface="+mn-ea"/>
                <a:ea typeface="+mn-ea"/>
              </a:rPr>
              <a:t>위해서는 반드시 부품 </a:t>
            </a:r>
            <a:r>
              <a:rPr lang="en-US" altLang="ko-KR" sz="1100" b="1" dirty="0">
                <a:latin typeface="+mn-ea"/>
                <a:ea typeface="+mn-ea"/>
              </a:rPr>
              <a:t>(WT Part)</a:t>
            </a:r>
            <a:r>
              <a:rPr lang="ko-KR" altLang="en-US" sz="1100" b="1" dirty="0">
                <a:latin typeface="+mn-ea"/>
                <a:ea typeface="+mn-ea"/>
              </a:rPr>
              <a:t>가 생성되어 있어야 </a:t>
            </a:r>
            <a:r>
              <a:rPr lang="ko-KR" altLang="en-US" sz="1100" b="1" dirty="0" smtClean="0">
                <a:latin typeface="+mn-ea"/>
                <a:ea typeface="+mn-ea"/>
              </a:rPr>
              <a:t>함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+mn-ea"/>
                <a:ea typeface="+mn-ea"/>
              </a:rPr>
              <a:t>상세 조회 등 자세한 기능은 </a:t>
            </a:r>
            <a:r>
              <a:rPr lang="ko-KR" altLang="en-US" sz="1100" b="1" dirty="0" smtClean="0">
                <a:latin typeface="+mn-ea"/>
                <a:ea typeface="+mn-ea"/>
                <a:hlinkClick r:id="rId2" action="ppaction://hlinksldjump"/>
              </a:rPr>
              <a:t>조회 화면 페이지</a:t>
            </a:r>
            <a:r>
              <a:rPr lang="ko-KR" altLang="en-US" sz="1100" b="1" dirty="0" smtClean="0">
                <a:latin typeface="+mn-ea"/>
                <a:ea typeface="+mn-ea"/>
              </a:rPr>
              <a:t>를 참조 할 것</a:t>
            </a:r>
            <a:r>
              <a:rPr lang="en-US" altLang="ko-KR" sz="1100" b="1" dirty="0" smtClean="0">
                <a:latin typeface="+mn-ea"/>
                <a:ea typeface="+mn-ea"/>
              </a:rPr>
              <a:t/>
            </a:r>
            <a:br>
              <a:rPr lang="en-US" altLang="ko-KR" sz="1100" b="1" dirty="0" smtClean="0">
                <a:latin typeface="+mn-ea"/>
                <a:ea typeface="+mn-ea"/>
              </a:rPr>
            </a:br>
            <a:r>
              <a:rPr lang="en-US" altLang="ko-KR" sz="1100" b="1" dirty="0" smtClean="0">
                <a:latin typeface="+mn-ea"/>
                <a:ea typeface="+mn-ea"/>
              </a:rPr>
              <a:t> 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052736"/>
            <a:ext cx="6285834" cy="31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1700688" y="1160187"/>
            <a:ext cx="36004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1575053" y="105280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5" name="Oval 37"/>
          <p:cNvSpPr>
            <a:spLocks noChangeArrowheads="1"/>
          </p:cNvSpPr>
          <p:nvPr/>
        </p:nvSpPr>
        <p:spPr bwMode="auto">
          <a:xfrm>
            <a:off x="175592" y="248599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978" y="2509654"/>
            <a:ext cx="468685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30690" y="1873292"/>
            <a:ext cx="378054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873424" y="175876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 b="39402"/>
          <a:stretch/>
        </p:blipFill>
        <p:spPr>
          <a:xfrm>
            <a:off x="1229991" y="2388770"/>
            <a:ext cx="5307185" cy="237626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5" name="Oval 37"/>
          <p:cNvSpPr>
            <a:spLocks noChangeArrowheads="1"/>
          </p:cNvSpPr>
          <p:nvPr/>
        </p:nvSpPr>
        <p:spPr bwMode="auto">
          <a:xfrm>
            <a:off x="1140298" y="243213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0363" y="2451755"/>
            <a:ext cx="378054" cy="144016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1928665" y="128181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108051" y="1305475"/>
            <a:ext cx="468685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50004" y="2648726"/>
            <a:ext cx="414899" cy="13359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1666193" y="247905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295563" y="3061258"/>
            <a:ext cx="760877" cy="90789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1192062" y="288758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155997" y="2611631"/>
            <a:ext cx="3509764" cy="42288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2020117" y="247410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076059" y="3199871"/>
            <a:ext cx="216024" cy="158417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60766" y="3209333"/>
            <a:ext cx="396448" cy="1422474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271089" y="3062819"/>
            <a:ext cx="265603" cy="18433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4" name="Oval 37"/>
          <p:cNvSpPr>
            <a:spLocks noChangeArrowheads="1"/>
          </p:cNvSpPr>
          <p:nvPr/>
        </p:nvSpPr>
        <p:spPr bwMode="auto">
          <a:xfrm>
            <a:off x="5131432" y="29572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Oval 37"/>
          <p:cNvSpPr>
            <a:spLocks noChangeArrowheads="1"/>
          </p:cNvSpPr>
          <p:nvPr/>
        </p:nvSpPr>
        <p:spPr bwMode="auto">
          <a:xfrm>
            <a:off x="1953591" y="308125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cxnSp>
        <p:nvCxnSpPr>
          <p:cNvPr id="33" name="직선 화살표 연결선 32"/>
          <p:cNvCxnSpPr>
            <a:stCxn id="22" idx="2"/>
            <a:endCxn id="34" idx="0"/>
          </p:cNvCxnSpPr>
          <p:nvPr/>
        </p:nvCxnSpPr>
        <p:spPr>
          <a:xfrm>
            <a:off x="1219717" y="2017308"/>
            <a:ext cx="209673" cy="43444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4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34405"/>
              </p:ext>
            </p:extLst>
          </p:nvPr>
        </p:nvGraphicFramePr>
        <p:xfrm>
          <a:off x="587577" y="692696"/>
          <a:ext cx="8730846" cy="586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739">
                  <a:extLst>
                    <a:ext uri="{9D8B030D-6E8A-4147-A177-3AD203B41FA5}">
                      <a16:colId xmlns:a16="http://schemas.microsoft.com/office/drawing/2014/main" val="1474054998"/>
                    </a:ext>
                  </a:extLst>
                </a:gridCol>
                <a:gridCol w="3384069">
                  <a:extLst>
                    <a:ext uri="{9D8B030D-6E8A-4147-A177-3AD203B41FA5}">
                      <a16:colId xmlns:a16="http://schemas.microsoft.com/office/drawing/2014/main" val="3621974437"/>
                    </a:ext>
                  </a:extLst>
                </a:gridCol>
                <a:gridCol w="756016">
                  <a:extLst>
                    <a:ext uri="{9D8B030D-6E8A-4147-A177-3AD203B41FA5}">
                      <a16:colId xmlns:a16="http://schemas.microsoft.com/office/drawing/2014/main" val="3080698996"/>
                    </a:ext>
                  </a:extLst>
                </a:gridCol>
                <a:gridCol w="1044022">
                  <a:extLst>
                    <a:ext uri="{9D8B030D-6E8A-4147-A177-3AD203B41FA5}">
                      <a16:colId xmlns:a16="http://schemas.microsoft.com/office/drawing/2014/main" val="26745111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97231201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3986839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278521978"/>
                    </a:ext>
                  </a:extLst>
                </a:gridCol>
              </a:tblGrid>
              <a:tr h="39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변경내용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적용일자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 부서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56994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초도발행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2020.02.24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이민규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5127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기능개선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2020. 04. 25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이민규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483583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기능추가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2020. 05. 20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조용석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251795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기능개선 및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BOM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승인 추가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08. 21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이민규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05191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26161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31647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33214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662503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165579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04534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40763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14947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62545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13053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 bwMode="auto">
          <a:xfrm>
            <a:off x="159972" y="77140"/>
            <a:ext cx="6581042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369121" algn="l" rtl="0" fontAlgn="base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738238" algn="l" rtl="0" fontAlgn="base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107359" algn="l" rtl="0" fontAlgn="base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476474" algn="l" rtl="0" fontAlgn="base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latinLnBrk="0"/>
            <a:r>
              <a:rPr kumimoji="0" lang="ko-KR" altLang="en-US" sz="2000" dirty="0" smtClean="0"/>
              <a:t>변경 이력</a:t>
            </a:r>
            <a:endParaRPr kumimoji="0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27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19724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일괄 </a:t>
                      </a:r>
                      <a:r>
                        <a:rPr lang="ko-KR" altLang="en-US" sz="1200" dirty="0" err="1" smtClean="0"/>
                        <a:t>채번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en-US" altLang="ko-KR" sz="1000" dirty="0" smtClean="0"/>
                        <a:t>Class Type</a:t>
                      </a:r>
                      <a:r>
                        <a:rPr lang="ko-KR" altLang="en-US" sz="1000" dirty="0" smtClean="0"/>
                        <a:t>이 동일한 부품 선택</a:t>
                      </a:r>
                      <a:endParaRPr lang="en-US" altLang="ko-KR" sz="1000" dirty="0" smtClean="0"/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en-US" altLang="ko-KR" sz="1000" baseline="0" dirty="0" smtClean="0"/>
                        <a:t>Class Type box</a:t>
                      </a:r>
                      <a:r>
                        <a:rPr lang="ko-KR" altLang="en-US" sz="1000" baseline="0" dirty="0" smtClean="0"/>
                        <a:t>를 클릭하면 조회 화면 팝업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상단 </a:t>
                      </a:r>
                      <a:r>
                        <a:rPr lang="en-US" altLang="ko-KR" sz="1000" baseline="0" dirty="0" smtClean="0"/>
                        <a:t>“Text Key-in” </a:t>
                      </a:r>
                      <a:r>
                        <a:rPr lang="ko-KR" altLang="en-US" sz="1000" baseline="0" dirty="0" smtClean="0"/>
                        <a:t>부분에 </a:t>
                      </a:r>
                      <a:r>
                        <a:rPr lang="en-US" altLang="ko-KR" sz="1000" baseline="0" dirty="0" smtClean="0"/>
                        <a:t>Class Type, Description, Prefix, </a:t>
                      </a:r>
                      <a:r>
                        <a:rPr lang="en-US" altLang="ko-KR" sz="1000" baseline="0" dirty="0" err="1" smtClean="0"/>
                        <a:t>Calss</a:t>
                      </a:r>
                      <a:r>
                        <a:rPr lang="en-US" altLang="ko-KR" sz="1000" baseline="0" dirty="0" smtClean="0"/>
                        <a:t> CODE </a:t>
                      </a:r>
                      <a:r>
                        <a:rPr lang="ko-KR" altLang="en-US" sz="1000" baseline="0" dirty="0" smtClean="0"/>
                        <a:t>등의 값을 알고 있는 경우 조회 하여 입력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값을 모를 경우는 좌측 트리에서 </a:t>
                      </a:r>
                      <a:r>
                        <a:rPr lang="en-US" altLang="ko-KR" sz="1000" baseline="0" dirty="0" smtClean="0"/>
                        <a:t>Class Type</a:t>
                      </a:r>
                      <a:r>
                        <a:rPr lang="ko-KR" altLang="en-US" sz="1000" baseline="0" dirty="0" smtClean="0"/>
                        <a:t>을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선택하여 입력 가능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Class type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을 선택하면 등록된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Hierarchy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값이 자동 입력됨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품명은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PLM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등록 최소 기준인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자 이상 입력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은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채번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후 도면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파일명에 반영됨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Class Name_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품명이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자리 이하일 경우 우측의 숫자가 빨간색으로 표시되고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이상일경우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파란색으로 표시됨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형상 기호 및 재질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표면처리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- 3D Data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의 매개변수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</a:rPr>
                        <a:t>Shape_type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의 값이 있을 경우 자동입력되고 없는 경우 검색하여 입력 가능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재질은 매개변수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“MAT”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를 읽어와서 보여주며 변경할 경우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PLM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PDM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에 반영됨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표면처리는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“SURFACE”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를 읽어와서 보여주며 변경할 경우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PLM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PDM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에 반영됨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endParaRPr lang="en-US" altLang="ko-KR" sz="1000" baseline="0" dirty="0" smtClean="0"/>
                    </a:p>
                    <a:p>
                      <a:pPr marL="90488" indent="-90488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endParaRPr lang="en-US" altLang="ko-KR" sz="10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b="38226"/>
          <a:stretch/>
        </p:blipFill>
        <p:spPr>
          <a:xfrm>
            <a:off x="4475875" y="3906196"/>
            <a:ext cx="2019242" cy="202018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1" y="1110908"/>
            <a:ext cx="6408000" cy="21600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72480" y="2058954"/>
            <a:ext cx="144016" cy="93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110780" y="204288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60355" y="2058954"/>
            <a:ext cx="432048" cy="93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50405" y="2058954"/>
            <a:ext cx="774401" cy="93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70" name="Oval 37"/>
          <p:cNvSpPr>
            <a:spLocks noChangeArrowheads="1"/>
          </p:cNvSpPr>
          <p:nvPr/>
        </p:nvSpPr>
        <p:spPr bwMode="auto">
          <a:xfrm>
            <a:off x="2360712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63713" y="2058954"/>
            <a:ext cx="1086137" cy="93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83" name="Oval 37"/>
          <p:cNvSpPr>
            <a:spLocks noChangeArrowheads="1"/>
          </p:cNvSpPr>
          <p:nvPr/>
        </p:nvSpPr>
        <p:spPr bwMode="auto">
          <a:xfrm>
            <a:off x="3640146" y="19001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686153" y="2058953"/>
            <a:ext cx="981505" cy="93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97" name="Oval 37"/>
          <p:cNvSpPr>
            <a:spLocks noChangeArrowheads="1"/>
          </p:cNvSpPr>
          <p:nvPr/>
        </p:nvSpPr>
        <p:spPr bwMode="auto">
          <a:xfrm>
            <a:off x="5057252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106" name="Oval 37"/>
          <p:cNvSpPr>
            <a:spLocks noChangeArrowheads="1"/>
          </p:cNvSpPr>
          <p:nvPr/>
        </p:nvSpPr>
        <p:spPr bwMode="auto">
          <a:xfrm>
            <a:off x="5565702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108" name="Oval 37"/>
          <p:cNvSpPr>
            <a:spLocks noChangeArrowheads="1"/>
          </p:cNvSpPr>
          <p:nvPr/>
        </p:nvSpPr>
        <p:spPr bwMode="auto">
          <a:xfrm>
            <a:off x="5925742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4" y="3501008"/>
            <a:ext cx="416912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77361" y="3498520"/>
            <a:ext cx="1746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  <a:ea typeface="+mn-ea"/>
              </a:rPr>
              <a:t>*Class </a:t>
            </a:r>
            <a:r>
              <a:rPr lang="ko-KR" altLang="en-US" sz="1100" b="1" dirty="0">
                <a:latin typeface="+mn-ea"/>
                <a:ea typeface="+mn-ea"/>
              </a:rPr>
              <a:t>조회 화면</a:t>
            </a: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677269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cxnSp>
        <p:nvCxnSpPr>
          <p:cNvPr id="22" name="직선 화살표 연결선 21"/>
          <p:cNvCxnSpPr>
            <a:stCxn id="61" idx="2"/>
          </p:cNvCxnSpPr>
          <p:nvPr/>
        </p:nvCxnSpPr>
        <p:spPr>
          <a:xfrm>
            <a:off x="1976379" y="2994954"/>
            <a:ext cx="96301" cy="84420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2" idx="2"/>
            <a:endCxn id="80" idx="0"/>
          </p:cNvCxnSpPr>
          <p:nvPr/>
        </p:nvCxnSpPr>
        <p:spPr>
          <a:xfrm>
            <a:off x="4106782" y="2994954"/>
            <a:ext cx="1378714" cy="91124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662446" y="2058953"/>
            <a:ext cx="981505" cy="93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6464564" y="275696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6141766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6357790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10. </a:t>
            </a:r>
            <a:r>
              <a:rPr lang="ko-KR" altLang="en-US" sz="2000" dirty="0" err="1" smtClean="0"/>
              <a:t>일괄채번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24113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21040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일괄 </a:t>
                      </a:r>
                      <a:r>
                        <a:rPr lang="ko-KR" altLang="en-US" sz="1200" dirty="0" err="1" smtClean="0"/>
                        <a:t>채번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AutoNum type="arabicParenR" startAt="5"/>
                      </a:pPr>
                      <a:r>
                        <a:rPr lang="ko-KR" altLang="en-US" sz="1000" b="0" baseline="0" dirty="0" smtClean="0"/>
                        <a:t>검토</a:t>
                      </a:r>
                      <a:r>
                        <a:rPr lang="en-US" altLang="ko-KR" sz="1000" b="0" baseline="0" dirty="0" smtClean="0"/>
                        <a:t>/</a:t>
                      </a:r>
                      <a:r>
                        <a:rPr lang="ko-KR" altLang="en-US" sz="1000" b="0" baseline="0" dirty="0" err="1" smtClean="0"/>
                        <a:t>승인자를</a:t>
                      </a:r>
                      <a:r>
                        <a:rPr lang="ko-KR" altLang="en-US" sz="1000" b="0" baseline="0" dirty="0" smtClean="0"/>
                        <a:t> 클릭하면 조직도 창이 뜨고 검토</a:t>
                      </a:r>
                      <a:r>
                        <a:rPr lang="en-US" altLang="ko-KR" sz="1000" b="0" baseline="0" dirty="0" smtClean="0"/>
                        <a:t>/</a:t>
                      </a:r>
                      <a:r>
                        <a:rPr lang="ko-KR" altLang="en-US" sz="1000" b="0" baseline="0" dirty="0" err="1" smtClean="0"/>
                        <a:t>승인자를</a:t>
                      </a:r>
                      <a:r>
                        <a:rPr lang="ko-KR" altLang="en-US" sz="1000" b="0" baseline="0" dirty="0" smtClean="0"/>
                        <a:t> 검색하여 입력하면 일괄 반영됨</a:t>
                      </a:r>
                      <a:endParaRPr lang="en-US" altLang="ko-KR" sz="1000" b="0" baseline="0" dirty="0" smtClean="0"/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AutoNum type="arabicParenR" startAt="5"/>
                      </a:pPr>
                      <a:r>
                        <a:rPr lang="ko-KR" altLang="en-US" sz="1000" b="0" baseline="0" dirty="0" smtClean="0"/>
                        <a:t>체크 버튼을 눌러 도면의 정합성 체크 수행</a:t>
                      </a:r>
                      <a:r>
                        <a:rPr lang="en-US" altLang="ko-KR" sz="1000" b="0" baseline="0" dirty="0" smtClean="0"/>
                        <a:t/>
                      </a:r>
                      <a:br>
                        <a:rPr lang="en-US" altLang="ko-KR" sz="1000" b="0" baseline="0" dirty="0" smtClean="0"/>
                      </a:b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- Class Type, 16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자리 품명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, Hierarchy, 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체크아웃 유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무 등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1000" b="0" baseline="0" dirty="0" smtClean="0">
                          <a:solidFill>
                            <a:srgbClr val="FF0000"/>
                          </a:solidFill>
                        </a:rPr>
                        <a:t>체크아웃 상태에서는 </a:t>
                      </a:r>
                      <a:r>
                        <a:rPr lang="ko-KR" altLang="en-US" sz="1000" b="0" baseline="0" dirty="0" err="1" smtClean="0">
                          <a:solidFill>
                            <a:srgbClr val="FF0000"/>
                          </a:solidFill>
                        </a:rPr>
                        <a:t>채번이</a:t>
                      </a:r>
                      <a:r>
                        <a:rPr lang="ko-KR" altLang="en-US" sz="1000" b="0" baseline="0" dirty="0" smtClean="0">
                          <a:solidFill>
                            <a:srgbClr val="FF0000"/>
                          </a:solidFill>
                        </a:rPr>
                        <a:t> 불가능하므로 반드시 체크인 또는 체크아웃 해제 후 진행</a:t>
                      </a:r>
                      <a:endParaRPr lang="en-US" altLang="ko-KR" sz="1000" b="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AutoNum type="arabicParenR" startAt="5"/>
                      </a:pP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Error List</a:t>
                      </a:r>
                      <a:b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체크 후 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Error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가 발생한 항목만 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List-up 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하여 보여주는 기능</a:t>
                      </a:r>
                      <a:endParaRPr lang="en-US" altLang="ko-KR" sz="1000" b="0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AutoNum type="arabicParenR" startAt="5"/>
                      </a:pPr>
                      <a:r>
                        <a:rPr lang="ko-KR" altLang="en-US" sz="1000" b="0" baseline="0" dirty="0" err="1" smtClean="0"/>
                        <a:t>채번</a:t>
                      </a:r>
                      <a:r>
                        <a:rPr lang="en-US" altLang="ko-KR" sz="1000" b="0" baseline="0" dirty="0" smtClean="0"/>
                        <a:t/>
                      </a:r>
                      <a:br>
                        <a:rPr lang="en-US" altLang="ko-KR" sz="1000" b="0" baseline="0" dirty="0" smtClean="0"/>
                      </a:b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체크에 문제 없을 경우에만 활성화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- PLM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과 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I/F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하여 신규 부품 </a:t>
                      </a:r>
                      <a:r>
                        <a:rPr lang="ko-KR" altLang="en-US" sz="1000" b="0" baseline="0" dirty="0" err="1" smtClean="0">
                          <a:solidFill>
                            <a:srgbClr val="0000FF"/>
                          </a:solidFill>
                        </a:rPr>
                        <a:t>채번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 수행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- 3D, 2D, 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부품의 파일명을 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“</a:t>
                      </a:r>
                      <a:r>
                        <a:rPr lang="ko-KR" altLang="en-US" sz="1000" b="0" baseline="0" dirty="0" err="1" smtClean="0">
                          <a:solidFill>
                            <a:srgbClr val="0000FF"/>
                          </a:solidFill>
                        </a:rPr>
                        <a:t>품번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품명</a:t>
                      </a:r>
                      <a:r>
                        <a:rPr lang="en-US" altLang="ko-KR" sz="1000" b="0" baseline="0" dirty="0" smtClean="0">
                          <a:solidFill>
                            <a:srgbClr val="0000FF"/>
                          </a:solidFill>
                        </a:rPr>
                        <a:t>＂</a:t>
                      </a:r>
                      <a:r>
                        <a:rPr lang="ko-KR" altLang="en-US" sz="1000" b="0" baseline="0" dirty="0" smtClean="0">
                          <a:solidFill>
                            <a:srgbClr val="0000FF"/>
                          </a:solidFill>
                        </a:rPr>
                        <a:t>으로 변경</a:t>
                      </a:r>
                      <a:endParaRPr lang="en-US" altLang="ko-KR" sz="1000" b="0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AutoNum type="arabicParenR" startAt="5"/>
                      </a:pPr>
                      <a:r>
                        <a:rPr lang="ko-KR" altLang="en-US" sz="1000" b="0" baseline="0" dirty="0" smtClean="0"/>
                        <a:t>초기화</a:t>
                      </a:r>
                      <a:r>
                        <a:rPr lang="en-US" altLang="ko-KR" sz="1000" b="0" baseline="0" dirty="0" smtClean="0"/>
                        <a:t/>
                      </a:r>
                      <a:br>
                        <a:rPr lang="en-US" altLang="ko-KR" sz="1000" b="0" baseline="0" dirty="0" smtClean="0"/>
                      </a:br>
                      <a:r>
                        <a:rPr lang="en-US" altLang="ko-KR" sz="1000" b="0" baseline="0" dirty="0" smtClean="0"/>
                        <a:t>- </a:t>
                      </a:r>
                      <a:r>
                        <a:rPr lang="ko-KR" altLang="en-US" sz="1000" b="0" baseline="0" dirty="0" smtClean="0"/>
                        <a:t>전체 리스트를 삭제하는 기능</a:t>
                      </a:r>
                      <a:endParaRPr lang="en-US" altLang="ko-KR" sz="1000" b="0" baseline="0" dirty="0" smtClean="0"/>
                    </a:p>
                    <a:p>
                      <a:pPr marL="182563" marR="0" lvl="0" indent="-182563" algn="l" defTabSz="908638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baseline="0" dirty="0" smtClean="0"/>
                        <a:t>체크 중 발생한 에러에 대한 상세 메시지 출력</a:t>
                      </a:r>
                      <a:r>
                        <a:rPr lang="en-US" altLang="ko-KR" sz="1000" b="0" baseline="0" dirty="0" smtClean="0"/>
                        <a:t/>
                      </a:r>
                      <a:br>
                        <a:rPr lang="en-US" altLang="ko-KR" sz="1000" b="0" baseline="0" dirty="0" smtClean="0"/>
                      </a:br>
                      <a:r>
                        <a:rPr lang="en-US" altLang="ko-KR" sz="1000" b="0" baseline="0" dirty="0" smtClean="0"/>
                        <a:t>- “S” : Success (</a:t>
                      </a:r>
                      <a:r>
                        <a:rPr lang="ko-KR" altLang="en-US" sz="1000" b="0" baseline="0" dirty="0" smtClean="0"/>
                        <a:t>성공</a:t>
                      </a:r>
                      <a:r>
                        <a:rPr lang="en-US" altLang="ko-KR" sz="1000" b="0" baseline="0" dirty="0" smtClean="0"/>
                        <a:t>)</a:t>
                      </a:r>
                      <a:br>
                        <a:rPr lang="en-US" altLang="ko-KR" sz="1000" b="0" baseline="0" dirty="0" smtClean="0"/>
                      </a:br>
                      <a:r>
                        <a:rPr lang="en-US" altLang="ko-KR" sz="1000" b="0" baseline="0" dirty="0" smtClean="0"/>
                        <a:t>- “E” : Error (</a:t>
                      </a:r>
                      <a:r>
                        <a:rPr lang="ko-KR" altLang="en-US" sz="1000" b="0" baseline="0" dirty="0" smtClean="0"/>
                        <a:t>메시지 출력</a:t>
                      </a:r>
                      <a:r>
                        <a:rPr lang="en-US" altLang="ko-KR" sz="1000" b="0" baseline="0" dirty="0" smtClean="0"/>
                        <a:t>)</a:t>
                      </a:r>
                      <a:endParaRPr lang="en-US" altLang="ko-KR" sz="10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74" y="4076180"/>
            <a:ext cx="5224543" cy="138271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1" y="1110908"/>
            <a:ext cx="6408000" cy="21600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72480" y="2073145"/>
            <a:ext cx="144016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110780" y="204288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60355" y="2073145"/>
            <a:ext cx="432048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50405" y="2073145"/>
            <a:ext cx="774401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70" name="Oval 37"/>
          <p:cNvSpPr>
            <a:spLocks noChangeArrowheads="1"/>
          </p:cNvSpPr>
          <p:nvPr/>
        </p:nvSpPr>
        <p:spPr bwMode="auto">
          <a:xfrm>
            <a:off x="2360712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63713" y="2073145"/>
            <a:ext cx="1031511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83" name="Oval 37"/>
          <p:cNvSpPr>
            <a:spLocks noChangeArrowheads="1"/>
          </p:cNvSpPr>
          <p:nvPr/>
        </p:nvSpPr>
        <p:spPr bwMode="auto">
          <a:xfrm>
            <a:off x="3640146" y="19001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613033" y="2073145"/>
            <a:ext cx="1054626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97" name="Oval 37"/>
          <p:cNvSpPr>
            <a:spLocks noChangeArrowheads="1"/>
          </p:cNvSpPr>
          <p:nvPr/>
        </p:nvSpPr>
        <p:spPr bwMode="auto">
          <a:xfrm>
            <a:off x="5057252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106" name="Oval 37"/>
          <p:cNvSpPr>
            <a:spLocks noChangeArrowheads="1"/>
          </p:cNvSpPr>
          <p:nvPr/>
        </p:nvSpPr>
        <p:spPr bwMode="auto">
          <a:xfrm>
            <a:off x="5565702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108" name="Oval 37"/>
          <p:cNvSpPr>
            <a:spLocks noChangeArrowheads="1"/>
          </p:cNvSpPr>
          <p:nvPr/>
        </p:nvSpPr>
        <p:spPr bwMode="auto">
          <a:xfrm>
            <a:off x="5925742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677269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228654" y="2073145"/>
            <a:ext cx="317250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3275588" y="1910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662446" y="2073145"/>
            <a:ext cx="874731" cy="97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5790868" y="206582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6141766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6357790" y="1737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cxnSp>
        <p:nvCxnSpPr>
          <p:cNvPr id="37" name="직선 화살표 연결선 36"/>
          <p:cNvCxnSpPr>
            <a:stCxn id="96" idx="2"/>
            <a:endCxn id="98" idx="0"/>
          </p:cNvCxnSpPr>
          <p:nvPr/>
        </p:nvCxnSpPr>
        <p:spPr>
          <a:xfrm flipH="1">
            <a:off x="2844946" y="3045145"/>
            <a:ext cx="2295400" cy="103103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10. </a:t>
            </a:r>
            <a:r>
              <a:rPr lang="ko-KR" altLang="en-US" sz="2000" dirty="0" err="1" smtClean="0"/>
              <a:t>일괄채번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9854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447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일괄 </a:t>
                      </a:r>
                      <a:r>
                        <a:rPr lang="ko-KR" altLang="en-US" sz="1200" dirty="0" err="1" smtClean="0"/>
                        <a:t>채번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ko-KR" altLang="en-US" sz="1000" baseline="0" dirty="0" err="1" smtClean="0"/>
                        <a:t>채번된</a:t>
                      </a:r>
                      <a:r>
                        <a:rPr lang="ko-KR" altLang="en-US" sz="1000" baseline="0" dirty="0" smtClean="0"/>
                        <a:t> 신규 부품이 등록됨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매개변수 </a:t>
                      </a:r>
                      <a:r>
                        <a:rPr lang="en-US" altLang="ko-KR" sz="1000" baseline="0" dirty="0" smtClean="0"/>
                        <a:t>“PART_NO”</a:t>
                      </a:r>
                      <a:r>
                        <a:rPr lang="ko-KR" altLang="en-US" sz="1000" baseline="0" dirty="0" smtClean="0"/>
                        <a:t>에 반영됨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ko-KR" altLang="en-US" sz="1000" baseline="0" dirty="0" smtClean="0"/>
                        <a:t>파일이름 변경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일괄 </a:t>
                      </a:r>
                      <a:r>
                        <a:rPr lang="ko-KR" altLang="en-US" sz="1000" baseline="0" dirty="0" err="1" smtClean="0"/>
                        <a:t>채번후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PDM Data (3D/2D)</a:t>
                      </a:r>
                      <a:r>
                        <a:rPr lang="ko-KR" altLang="en-US" sz="1000" baseline="0" dirty="0" smtClean="0"/>
                        <a:t>의 </a:t>
                      </a:r>
                      <a:r>
                        <a:rPr lang="ko-KR" altLang="en-US" sz="1000" baseline="0" dirty="0" err="1" smtClean="0"/>
                        <a:t>파일이름이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“</a:t>
                      </a:r>
                      <a:r>
                        <a:rPr lang="ko-KR" altLang="en-US" sz="1000" baseline="0" dirty="0" err="1" smtClean="0"/>
                        <a:t>품번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baseline="0" dirty="0" smtClean="0"/>
                        <a:t>품명</a:t>
                      </a:r>
                      <a:r>
                        <a:rPr lang="en-US" altLang="ko-KR" sz="1000" baseline="0" dirty="0" smtClean="0"/>
                        <a:t>”</a:t>
                      </a:r>
                      <a:r>
                        <a:rPr lang="ko-KR" altLang="en-US" sz="1000" baseline="0" dirty="0" smtClean="0"/>
                        <a:t>의 규칙으로 일괄 변경됨</a:t>
                      </a:r>
                      <a:endParaRPr lang="en-US" altLang="ko-KR" sz="1000" baseline="0" dirty="0" smtClean="0"/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ko-KR" altLang="en-US" sz="1000" baseline="0" dirty="0" err="1" smtClean="0"/>
                        <a:t>채번간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PLM</a:t>
                      </a:r>
                      <a:r>
                        <a:rPr lang="ko-KR" altLang="en-US" sz="1000" baseline="0" dirty="0" smtClean="0"/>
                        <a:t>과의 정합성 체크에서 문제가 발생할 경우 에러를 출력하고 </a:t>
                      </a:r>
                      <a:r>
                        <a:rPr lang="ko-KR" altLang="en-US" sz="1000" baseline="0" dirty="0" err="1" smtClean="0"/>
                        <a:t>에러사유를</a:t>
                      </a:r>
                      <a:r>
                        <a:rPr lang="ko-KR" altLang="en-US" sz="1000" baseline="0" dirty="0" smtClean="0"/>
                        <a:t> 메시지에 표시함 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“S” : Success (</a:t>
                      </a:r>
                      <a:r>
                        <a:rPr lang="ko-KR" altLang="en-US" sz="1000" baseline="0" dirty="0" smtClean="0"/>
                        <a:t>성공</a:t>
                      </a:r>
                      <a:r>
                        <a:rPr lang="en-US" altLang="ko-KR" sz="1000" baseline="0" dirty="0" smtClean="0"/>
                        <a:t>)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“E” : Error (</a:t>
                      </a:r>
                      <a:r>
                        <a:rPr lang="ko-KR" altLang="en-US" sz="1000" baseline="0" dirty="0" smtClean="0"/>
                        <a:t>메시지 출력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182563" indent="-182563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이후 작업공간 동기화 및 업데이트 수행 필요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동기화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: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파일이름 변경에 대한 업데이트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→ 도구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&gt;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동기화 버튼 클릭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대체 메시지가 팝업 된다면 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“Yes”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선택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→ 세션에 없는 경우는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팝업되지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않음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파일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&gt;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업데이트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→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채번후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이터레이션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회 증가하므로 작업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  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공간의 파일은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구버전이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되어 업데이트가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  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필요하며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이과정에서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매개변수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상태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등이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  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변경됨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90488" indent="-90488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endParaRPr lang="en-US" altLang="ko-KR" sz="10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" y="1152385"/>
            <a:ext cx="633670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272480" y="1893972"/>
            <a:ext cx="1008112" cy="10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83671" y="1893972"/>
            <a:ext cx="500977" cy="10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1426780" y="165697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686842" y="165697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636444" y="1893972"/>
            <a:ext cx="828725" cy="10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457057" y="165697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4010"/>
          <a:stretch/>
        </p:blipFill>
        <p:spPr>
          <a:xfrm>
            <a:off x="200472" y="3041266"/>
            <a:ext cx="5904656" cy="18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65253" y="3802267"/>
            <a:ext cx="195260" cy="10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239618" y="365898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5227735"/>
            <a:ext cx="989224" cy="793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88504" y="5654991"/>
            <a:ext cx="661310" cy="18501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336" y="3563542"/>
            <a:ext cx="207529" cy="11487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883" y="5037435"/>
            <a:ext cx="2241997" cy="12351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>
            <a:stCxn id="17" idx="2"/>
            <a:endCxn id="4" idx="0"/>
          </p:cNvCxnSpPr>
          <p:nvPr/>
        </p:nvCxnSpPr>
        <p:spPr>
          <a:xfrm flipH="1">
            <a:off x="839100" y="3678419"/>
            <a:ext cx="1" cy="154931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1360344" y="5517232"/>
            <a:ext cx="215900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86" y="4417211"/>
            <a:ext cx="892863" cy="201720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641" y="3563542"/>
            <a:ext cx="207529" cy="11487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cxnSp>
        <p:nvCxnSpPr>
          <p:cNvPr id="21" name="꺾인 연결선 20"/>
          <p:cNvCxnSpPr>
            <a:stCxn id="26" idx="0"/>
            <a:endCxn id="15" idx="0"/>
          </p:cNvCxnSpPr>
          <p:nvPr/>
        </p:nvCxnSpPr>
        <p:spPr>
          <a:xfrm rot="16200000" flipH="1">
            <a:off x="2063377" y="1973570"/>
            <a:ext cx="853669" cy="4033612"/>
          </a:xfrm>
          <a:prstGeom prst="bentConnector3">
            <a:avLst>
              <a:gd name="adj1" fmla="val -2677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10. </a:t>
            </a:r>
            <a:r>
              <a:rPr lang="ko-KR" altLang="en-US" sz="2000" dirty="0" err="1" smtClean="0"/>
              <a:t>일괄채번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6362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584797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일괄 </a:t>
                      </a:r>
                      <a:r>
                        <a:rPr lang="ko-KR" altLang="en-US" sz="1200" dirty="0" err="1" smtClean="0"/>
                        <a:t>채번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90488" indent="-90488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AutoNum type="arabicParenR"/>
                      </a:pPr>
                      <a:endParaRPr lang="en-US" altLang="ko-KR" sz="10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10. </a:t>
            </a:r>
            <a:r>
              <a:rPr lang="ko-KR" altLang="en-US" sz="2000" dirty="0" err="1" smtClean="0"/>
              <a:t>일괄채번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조건</a:t>
            </a:r>
            <a:endParaRPr lang="ko-KR" altLang="en-US" sz="2000" dirty="0"/>
          </a:p>
        </p:txBody>
      </p:sp>
      <p:sp>
        <p:nvSpPr>
          <p:cNvPr id="2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60953"/>
              </p:ext>
            </p:extLst>
          </p:nvPr>
        </p:nvGraphicFramePr>
        <p:xfrm>
          <a:off x="272479" y="1566317"/>
          <a:ext cx="9261213" cy="4499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425">
                  <a:extLst>
                    <a:ext uri="{9D8B030D-6E8A-4147-A177-3AD203B41FA5}">
                      <a16:colId xmlns:a16="http://schemas.microsoft.com/office/drawing/2014/main" val="2685315424"/>
                    </a:ext>
                  </a:extLst>
                </a:gridCol>
                <a:gridCol w="1620375">
                  <a:extLst>
                    <a:ext uri="{9D8B030D-6E8A-4147-A177-3AD203B41FA5}">
                      <a16:colId xmlns:a16="http://schemas.microsoft.com/office/drawing/2014/main" val="3894081609"/>
                    </a:ext>
                  </a:extLst>
                </a:gridCol>
                <a:gridCol w="3665075">
                  <a:extLst>
                    <a:ext uri="{9D8B030D-6E8A-4147-A177-3AD203B41FA5}">
                      <a16:colId xmlns:a16="http://schemas.microsoft.com/office/drawing/2014/main" val="1423826760"/>
                    </a:ext>
                  </a:extLst>
                </a:gridCol>
                <a:gridCol w="3606338">
                  <a:extLst>
                    <a:ext uri="{9D8B030D-6E8A-4147-A177-3AD203B41FA5}">
                      <a16:colId xmlns:a16="http://schemas.microsoft.com/office/drawing/2014/main" val="249452889"/>
                    </a:ext>
                  </a:extLst>
                </a:gridCol>
              </a:tblGrid>
              <a:tr h="359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조건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87162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CLASS TYPE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ERP CLASS CODE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가 반드시 선택 되어야함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192559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품명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자 이상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 Class Prefix. + PART_NAME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매개변수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자리 이상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) BRKT Class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인경우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"BRKT_" 5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자리를 제외한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자리 필요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063300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특수문자 “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,”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불가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품명에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","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사용불가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에러발생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211038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Hierarchy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Hierarchy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Class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선택시 자동선택 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20095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작업중만 가능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부품의 상태가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작업중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이고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버전이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"00"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인 경우만 선택 가능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38756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3D/WT PART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필요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및 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WTPART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가 반드시 존재 해야함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901716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체크아웃 되지 않아야 함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체크 아웃이되어 있는 경우 에러 발생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472250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최신버전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체크인된 가장 최신 이터레이션만 보임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이전 이터레이션은 검색 불가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818502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도면이 한 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드로잉 참조된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DRW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개만 있어야함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개 이상일 경우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에러발생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249342"/>
                  </a:ext>
                </a:extLst>
              </a:tr>
              <a:tr h="41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PART_NO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매개변수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없을 것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“PART_NO”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매개변수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값이 빈칸일 것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공백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특수 문자 등 어떠한 값도 있으면 안됨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11543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0472" y="119675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+mn-ea"/>
                <a:ea typeface="+mn-ea"/>
              </a:rPr>
              <a:t>[</a:t>
            </a:r>
            <a:r>
              <a:rPr lang="ko-KR" altLang="en-US" sz="1800" b="1" dirty="0">
                <a:latin typeface="+mn-ea"/>
                <a:ea typeface="+mn-ea"/>
              </a:rPr>
              <a:t>생</a:t>
            </a:r>
            <a:r>
              <a:rPr lang="ko-KR" altLang="en-US" sz="1800" b="1" dirty="0" smtClean="0">
                <a:latin typeface="+mn-ea"/>
                <a:ea typeface="+mn-ea"/>
              </a:rPr>
              <a:t>성 조건</a:t>
            </a:r>
            <a:r>
              <a:rPr lang="en-US" altLang="ko-KR" sz="1800" b="1" dirty="0" smtClean="0">
                <a:latin typeface="+mn-ea"/>
                <a:ea typeface="+mn-ea"/>
              </a:rPr>
              <a:t>]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3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90339"/>
              </p:ext>
            </p:extLst>
          </p:nvPr>
        </p:nvGraphicFramePr>
        <p:xfrm>
          <a:off x="128589" y="692150"/>
          <a:ext cx="9648000" cy="5976000"/>
        </p:xfrm>
        <a:graphic>
          <a:graphicData uri="http://schemas.openxmlformats.org/drawingml/2006/table">
            <a:tbl>
              <a:tblPr/>
              <a:tblGrid>
                <a:gridCol w="12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Change Management &gt; Create ECO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 ‘Create ECO’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Click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생성을 위한 초기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화면이 제공됨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2) Description and Validity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Change Number Description : 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Valid From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적용일자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승인일부터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적용되기 위하여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생성시점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적용일자는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2999/12/31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초기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Setting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Process : 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Product Release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신규부품 및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Minor ECO :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단순오기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Minor Change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Major ECO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중요 설계변경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ECR Number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관련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ECR Number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            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직접 입력 또는 검색 선택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ECN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ECN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발행 여부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 완료 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 Manager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수정가능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Reason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사유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System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 시스템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Unit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 유닛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Project Code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해당되는 프로젝트 코드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(Product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Release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 경우 필수 입력 항목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Point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시점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Scope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 범위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Old Version compatibility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이전 버전 호환성 여부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Plant : 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Plant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. 1000(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구미공장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), 2100(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혜주공장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Purpose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목적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Change Summary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내용 및 검토 결과 등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Technical Review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기술 검토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3) Attachments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파일 첨부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4) Status Information</a:t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Status of Change Number : 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5) “Save”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Click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하여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정보를 저장 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 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생성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(EYYYYMMXXXX)</a:t>
                      </a:r>
                    </a:p>
                  </a:txBody>
                  <a:tcPr marL="36000" marR="36000" marT="46794" marB="46794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07" y="1238418"/>
            <a:ext cx="6072781" cy="5222203"/>
          </a:xfrm>
          <a:prstGeom prst="rect">
            <a:avLst/>
          </a:prstGeom>
        </p:spPr>
      </p:pic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411030" y="2279429"/>
            <a:ext cx="1409224" cy="149253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val 37"/>
          <p:cNvSpPr>
            <a:spLocks noChangeArrowheads="1"/>
          </p:cNvSpPr>
          <p:nvPr/>
        </p:nvSpPr>
        <p:spPr bwMode="auto">
          <a:xfrm>
            <a:off x="279268" y="218100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7" name="Oval 37"/>
          <p:cNvSpPr>
            <a:spLocks noChangeArrowheads="1"/>
          </p:cNvSpPr>
          <p:nvPr/>
        </p:nvSpPr>
        <p:spPr bwMode="auto">
          <a:xfrm>
            <a:off x="2928465" y="215826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1843073" y="513219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1793215" y="610721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31" name="Oval 37"/>
          <p:cNvSpPr>
            <a:spLocks noChangeArrowheads="1"/>
          </p:cNvSpPr>
          <p:nvPr/>
        </p:nvSpPr>
        <p:spPr bwMode="auto">
          <a:xfrm>
            <a:off x="1820508" y="172770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33" name="Line 44"/>
          <p:cNvSpPr>
            <a:spLocks noChangeShapeType="1"/>
          </p:cNvSpPr>
          <p:nvPr/>
        </p:nvSpPr>
        <p:spPr bwMode="auto">
          <a:xfrm>
            <a:off x="2241082" y="1930626"/>
            <a:ext cx="2376829" cy="594"/>
          </a:xfrm>
          <a:prstGeom prst="line">
            <a:avLst/>
          </a:prstGeom>
          <a:noFill/>
          <a:ln w="19050">
            <a:solidFill>
              <a:srgbClr val="0000FF"/>
            </a:solidFill>
            <a:prstDash val="sysDot"/>
            <a:round/>
            <a:headEnd type="oval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775" tIns="45389" rIns="90775" bIns="45389" anchor="ctr"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93" y="1551963"/>
            <a:ext cx="1878471" cy="121259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1) PLM ECO </a:t>
            </a:r>
            <a:r>
              <a:rPr lang="ko-KR" altLang="en-US" sz="2000" dirty="0" smtClean="0"/>
              <a:t>생성</a:t>
            </a:r>
            <a:endParaRPr lang="ko-KR" altLang="en-US" sz="2000" dirty="0"/>
          </a:p>
        </p:txBody>
      </p:sp>
      <p:sp>
        <p:nvSpPr>
          <p:cNvPr id="1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1642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88188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도면 승인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b="1" dirty="0" smtClean="0">
                          <a:solidFill>
                            <a:srgbClr val="C00000"/>
                          </a:solidFill>
                        </a:rPr>
                        <a:t>도면 승인 등록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9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기존 도면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승인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변경은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도면승인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메뉴로 통합</a:t>
                      </a:r>
                      <a:endParaRPr lang="en-US" altLang="ko-KR" sz="9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90488" marR="0" lvl="0" indent="-90488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PDM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상단의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도면관리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버튼을 눌러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도면관리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화면으로 넘어감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도면 승인 아래의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도면승인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등록 버튼을 눌러 도면 승인 등록 화면으로 이동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 No.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ECO NO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칸 클릭하면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PLM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에서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채번되어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있는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 화면이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POP-UP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프로토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타입으로의 </a:t>
                      </a:r>
                      <a:r>
                        <a:rPr lang="ko-KR" altLang="en-US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승인시는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 필요 없음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ECO_NO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조회 및 선택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오늘 기준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일 內 생성된 모든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조회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일 이전에 생성한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작성일 조정 필요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상태는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CR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상태인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조회하므로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RJ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상태의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상태메뉴에서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Reject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선택 후 조회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PLANT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1000(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을 기준으로 조회되므로 필요시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2100(HFS)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으로 조정하여 조회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조회된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체크 후 추가하여 눌러 문서에 연결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 NO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를 입력하면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와 동일한 제목이 입력됨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프로토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타입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승인시는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별도 제목 입력 필요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PLANT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에 따라 자동 입력됨</a:t>
                      </a:r>
                      <a:endParaRPr lang="en-US" altLang="ko-KR" sz="900" b="1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부품승인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사유 입력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1000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자 까지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쓸수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있음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영문 기준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aseline="0" dirty="0" err="1" smtClean="0">
                          <a:latin typeface="+mn-ea"/>
                          <a:ea typeface="+mn-ea"/>
                        </a:rPr>
                        <a:t>assy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부품의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K-BOM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추가 버튼을 눌러 선택 후 등록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4140, 4370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등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aseline="0" dirty="0" err="1" smtClean="0"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인 모든 부품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KBOM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추가시는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만 조회됨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하위 도면은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KBOM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추가시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일괄등록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되므로 별도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도면추가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불필요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추가된 최상위 부품만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삭제가능함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삭제가능한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체크박스가 활성화 됨</a:t>
                      </a:r>
                      <a:endParaRPr lang="en-US" altLang="ko-KR" sz="900" b="1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1118597"/>
            <a:ext cx="6304212" cy="4068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228318" y="1127576"/>
            <a:ext cx="36004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1102683" y="10201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148198" y="246996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7584" y="2493626"/>
            <a:ext cx="468685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1299976" y="162880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479362" y="1664414"/>
            <a:ext cx="1170509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5" name="Oval 37"/>
          <p:cNvSpPr>
            <a:spLocks noChangeArrowheads="1"/>
          </p:cNvSpPr>
          <p:nvPr/>
        </p:nvSpPr>
        <p:spPr bwMode="auto">
          <a:xfrm>
            <a:off x="2649872" y="179117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79362" y="1802575"/>
            <a:ext cx="1170509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79362" y="1934860"/>
            <a:ext cx="738461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2200015" y="191434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79362" y="2066542"/>
            <a:ext cx="4770909" cy="47281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1335252" y="202675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79362" y="2748363"/>
            <a:ext cx="4770909" cy="46461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1335252" y="253460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33691" y="2569974"/>
            <a:ext cx="415152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78235" y="3405426"/>
            <a:ext cx="4770909" cy="5996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1334125" y="32129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558755" y="3261634"/>
            <a:ext cx="324092" cy="12358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3" name="Oval 37"/>
          <p:cNvSpPr>
            <a:spLocks noChangeArrowheads="1"/>
          </p:cNvSpPr>
          <p:nvPr/>
        </p:nvSpPr>
        <p:spPr bwMode="auto">
          <a:xfrm>
            <a:off x="5222488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5601073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5248811"/>
            <a:ext cx="6304211" cy="1389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219161" y="6409960"/>
            <a:ext cx="269344" cy="11538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174446" y="521115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161" y="5803674"/>
            <a:ext cx="1421471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3745" y="5666464"/>
            <a:ext cx="1613056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49568" y="5383593"/>
            <a:ext cx="1421471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7" name="Oval 37"/>
          <p:cNvSpPr>
            <a:spLocks noChangeArrowheads="1"/>
          </p:cNvSpPr>
          <p:nvPr/>
        </p:nvSpPr>
        <p:spPr bwMode="auto">
          <a:xfrm>
            <a:off x="1244431" y="408213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478235" y="4080349"/>
            <a:ext cx="4770909" cy="5996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2" name="Oval 37"/>
          <p:cNvSpPr>
            <a:spLocks noChangeArrowheads="1"/>
          </p:cNvSpPr>
          <p:nvPr/>
        </p:nvSpPr>
        <p:spPr bwMode="auto">
          <a:xfrm>
            <a:off x="1244431" y="469340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478235" y="4691623"/>
            <a:ext cx="4770909" cy="41460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4" name="Oval 37"/>
          <p:cNvSpPr>
            <a:spLocks noChangeArrowheads="1"/>
          </p:cNvSpPr>
          <p:nvPr/>
        </p:nvSpPr>
        <p:spPr bwMode="auto">
          <a:xfrm>
            <a:off x="5873492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</a:p>
        </p:txBody>
      </p:sp>
      <p:sp>
        <p:nvSpPr>
          <p:cNvPr id="65" name="Oval 37"/>
          <p:cNvSpPr>
            <a:spLocks noChangeArrowheads="1"/>
          </p:cNvSpPr>
          <p:nvPr/>
        </p:nvSpPr>
        <p:spPr bwMode="auto">
          <a:xfrm>
            <a:off x="6073994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</a:p>
        </p:txBody>
      </p:sp>
      <p:sp>
        <p:nvSpPr>
          <p:cNvPr id="66" name="Oval 37"/>
          <p:cNvSpPr>
            <a:spLocks noChangeArrowheads="1"/>
          </p:cNvSpPr>
          <p:nvPr/>
        </p:nvSpPr>
        <p:spPr bwMode="auto">
          <a:xfrm>
            <a:off x="6274496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2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도면 승인 문서 작성</a:t>
            </a:r>
            <a:endParaRPr lang="ko-KR" altLang="en-US" sz="2000" dirty="0"/>
          </a:p>
        </p:txBody>
      </p:sp>
      <p:sp>
        <p:nvSpPr>
          <p:cNvPr id="59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102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도면 승인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b="1" dirty="0" smtClean="0">
                          <a:solidFill>
                            <a:srgbClr val="C00000"/>
                          </a:solidFill>
                        </a:rPr>
                        <a:t>도면 승인 등록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9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기존 도면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승인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변경은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도면승인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메뉴로 통합</a:t>
                      </a:r>
                      <a:endParaRPr lang="en-US" altLang="ko-KR" sz="9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90488" marR="0" lvl="0" indent="-90488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PDM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상단의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도면관리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버튼을 눌러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도면관리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화면으로 넘어감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도면 승인 아래의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도면승인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등록 버튼을 눌러 도면 승인 등록 화면으로 이동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 No.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ECO NO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칸 클릭하면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PLM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에서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채번되어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있는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 화면이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POP-UP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프로토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타입으로의 </a:t>
                      </a:r>
                      <a:r>
                        <a:rPr lang="ko-KR" altLang="en-US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승인시는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 필요 없음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ECO_NO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조회 및 선택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오늘 기준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일 內 생성된 모든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조회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일 이전에 생성한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작성일 조정 필요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상태는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CR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상태인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조회하므로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RJ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상태의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상태메뉴에서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Reject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선택 후 조회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PLANT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1000(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을 기준으로 조회되므로 필요시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2100(HFS)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으로 조정하여 조회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조회된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체크 후 추가하여 눌러 문서에 연결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 NO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를 입력하면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와 동일한 제목이 입력됨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프로토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타입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승인시는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별도 제목 입력 필요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PLANT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에 따라 자동 입력됨</a:t>
                      </a:r>
                      <a:endParaRPr lang="en-US" altLang="ko-KR" sz="900" b="1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부품승인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사유 입력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1000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자 까지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쓸수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있음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영문 기준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90488" indent="-90488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AutoNum type="arabicParenR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aseline="0" dirty="0" err="1" smtClean="0">
                          <a:latin typeface="+mn-ea"/>
                          <a:ea typeface="+mn-ea"/>
                        </a:rPr>
                        <a:t>assy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부품의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K-BOM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추가 버튼을 눌러 선택 후 등록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4140, 4370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등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aseline="0" dirty="0" err="1" smtClean="0"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인 모든 부품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KBOM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추가시는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만 조회됨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하위 도면은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KBOM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추가시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일괄등록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되므로 별도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도면추가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불필요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추가된 최상위 부품만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삭제가능함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삭제가능한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K-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체크박스가 활성화 됨</a:t>
                      </a:r>
                      <a:endParaRPr lang="en-US" altLang="ko-KR" sz="900" b="1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1102683" y="10201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5248811"/>
            <a:ext cx="6304211" cy="1389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219161" y="6409960"/>
            <a:ext cx="269344" cy="11538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174446" y="521115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161" y="5803674"/>
            <a:ext cx="1421471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3745" y="5666464"/>
            <a:ext cx="1613056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49568" y="5383593"/>
            <a:ext cx="1421471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2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도면 승인 문서 작성</a:t>
            </a:r>
            <a:endParaRPr lang="ko-KR" altLang="en-US" sz="2000" dirty="0"/>
          </a:p>
        </p:txBody>
      </p:sp>
      <p:sp>
        <p:nvSpPr>
          <p:cNvPr id="59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1042188"/>
            <a:ext cx="6480596" cy="4168966"/>
          </a:xfrm>
          <a:prstGeom prst="rect">
            <a:avLst/>
          </a:prstGeom>
        </p:spPr>
      </p:pic>
      <p:sp>
        <p:nvSpPr>
          <p:cNvPr id="47" name="Oval 37"/>
          <p:cNvSpPr>
            <a:spLocks noChangeArrowheads="1"/>
          </p:cNvSpPr>
          <p:nvPr/>
        </p:nvSpPr>
        <p:spPr bwMode="auto">
          <a:xfrm>
            <a:off x="593458" y="130221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2052141" y="147925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95225" y="1349795"/>
            <a:ext cx="1234536" cy="4873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615836" y="165776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61" name="Oval 37"/>
          <p:cNvSpPr>
            <a:spLocks noChangeArrowheads="1"/>
          </p:cNvSpPr>
          <p:nvPr/>
        </p:nvSpPr>
        <p:spPr bwMode="auto">
          <a:xfrm>
            <a:off x="615836" y="194702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67" name="Oval 37"/>
          <p:cNvSpPr>
            <a:spLocks noChangeArrowheads="1"/>
          </p:cNvSpPr>
          <p:nvPr/>
        </p:nvSpPr>
        <p:spPr bwMode="auto">
          <a:xfrm>
            <a:off x="615837" y="25861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69" name="Oval 37"/>
          <p:cNvSpPr>
            <a:spLocks noChangeArrowheads="1"/>
          </p:cNvSpPr>
          <p:nvPr/>
        </p:nvSpPr>
        <p:spPr bwMode="auto">
          <a:xfrm>
            <a:off x="615836" y="315718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sp>
        <p:nvSpPr>
          <p:cNvPr id="71" name="Oval 37"/>
          <p:cNvSpPr>
            <a:spLocks noChangeArrowheads="1"/>
          </p:cNvSpPr>
          <p:nvPr/>
        </p:nvSpPr>
        <p:spPr bwMode="auto">
          <a:xfrm>
            <a:off x="615836" y="37934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72" name="Oval 37"/>
          <p:cNvSpPr>
            <a:spLocks noChangeArrowheads="1"/>
          </p:cNvSpPr>
          <p:nvPr/>
        </p:nvSpPr>
        <p:spPr bwMode="auto">
          <a:xfrm>
            <a:off x="615838" y="455136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961112" y="321214"/>
            <a:ext cx="845407" cy="2297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95223" y="1889356"/>
            <a:ext cx="5709460" cy="6748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52008"/>
              </p:ext>
            </p:extLst>
          </p:nvPr>
        </p:nvGraphicFramePr>
        <p:xfrm>
          <a:off x="128588" y="692150"/>
          <a:ext cx="9648001" cy="599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도면 관리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도면 승인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b="1" dirty="0" smtClean="0">
                          <a:solidFill>
                            <a:srgbClr val="C00000"/>
                          </a:solidFill>
                        </a:rPr>
                        <a:t>도면 승인 등록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492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도면추가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K-</a:t>
                      </a:r>
                      <a:r>
                        <a:rPr lang="en-US" altLang="ko-KR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assy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하위품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外 신규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변경되는 도면 추가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도면을 불러올 경우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차인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PDM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검증 수행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ㆍ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DWG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무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체크인 여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등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참조자료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도면승인을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위한 첨부자료 등록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드래그앤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드롭 추가 가능하며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파일선택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버튼을 눌러 지정 선택도 가능함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결재선을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지정하여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승인자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선택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소속 팀장 또는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지정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결재선은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CREO View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로 도면 등 검토가 가능한 소속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PM, PL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로 지정하고 팀장은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PLM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에서 최종 결재 하는 방향으로 사용 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체크를 눌러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PLM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과의 정합성 확인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품번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여부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, Material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의 타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존재여부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, PLM/PDM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버전이 동일한지 여부 등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임시저장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작성중인 문서를 임시 저장하는 기능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결재선까지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지정되어야지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저장가능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저장 후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나의업무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임시저장함으로 이동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임시저장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함에서 해당문서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수정가능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</a:rPr>
                        <a:t>Error List</a:t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</a:rPr>
                        <a:t>체크 후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</a:rPr>
                        <a:t>Error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</a:rPr>
                        <a:t>가 발생한 항목만 </a:t>
                      </a:r>
                      <a:r>
                        <a:rPr lang="en-US" altLang="ko-KR" sz="900" b="1" baseline="0" dirty="0" err="1" smtClean="0">
                          <a:solidFill>
                            <a:srgbClr val="0000FF"/>
                          </a:solidFill>
                        </a:rPr>
                        <a:t>Listup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</a:rPr>
                        <a:t>하여 보여주는 기능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algn="l" latinLnBrk="1">
                        <a:lnSpc>
                          <a:spcPts val="1200"/>
                        </a:lnSpc>
                        <a:spcAft>
                          <a:spcPts val="300"/>
                        </a:spcAft>
                        <a:buFont typeface="+mj-lt"/>
                        <a:buAutoNum type="arabicParenR" startAt="9"/>
                      </a:pP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상신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체크에서 문제가 없는 경우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활성화됨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상신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버트을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누르면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결재선에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따라 결재가 진행됨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리스트 내에 있는 모든 부품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, 3D/2D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결재중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상태로 변경되며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PLM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 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완료시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릴리즈상태로 변경됨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PDM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결재가 완료되면 신규 도면은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“z:\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사번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폴더에 </a:t>
                      </a:r>
                      <a:r>
                        <a:rPr lang="en-US" altLang="ko-KR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Dwg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파일이 생성됨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품번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en-US" altLang="ko-KR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rev.dwg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→ 향후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PLM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에서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Dwg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파일은 반드시 </a:t>
                      </a:r>
                      <a:r>
                        <a:rPr lang="en-US" altLang="ko-KR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z:\</a:t>
                      </a:r>
                      <a:r>
                        <a:rPr lang="ko-KR" altLang="en-US" sz="9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를 통해서만 첨부 가능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1118597"/>
            <a:ext cx="6304212" cy="4068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228318" y="1127576"/>
            <a:ext cx="36004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1102683" y="10201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148198" y="248240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7584" y="2506066"/>
            <a:ext cx="468685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1299976" y="162880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479362" y="1664414"/>
            <a:ext cx="1170509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5" name="Oval 37"/>
          <p:cNvSpPr>
            <a:spLocks noChangeArrowheads="1"/>
          </p:cNvSpPr>
          <p:nvPr/>
        </p:nvSpPr>
        <p:spPr bwMode="auto">
          <a:xfrm>
            <a:off x="2649872" y="179117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79362" y="1802575"/>
            <a:ext cx="1170509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79362" y="1934860"/>
            <a:ext cx="738461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2200015" y="191434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79362" y="2066542"/>
            <a:ext cx="4770909" cy="47281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1335252" y="202675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79362" y="2748363"/>
            <a:ext cx="4770909" cy="46461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1335252" y="253460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33691" y="2569974"/>
            <a:ext cx="415152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78235" y="3405426"/>
            <a:ext cx="4770909" cy="5996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1334125" y="32129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558755" y="3261634"/>
            <a:ext cx="324092" cy="12358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3" name="Oval 37"/>
          <p:cNvSpPr>
            <a:spLocks noChangeArrowheads="1"/>
          </p:cNvSpPr>
          <p:nvPr/>
        </p:nvSpPr>
        <p:spPr bwMode="auto">
          <a:xfrm>
            <a:off x="5853734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5601073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5248811"/>
            <a:ext cx="6304211" cy="1389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219161" y="6409960"/>
            <a:ext cx="269344" cy="11538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174446" y="521115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161" y="5803674"/>
            <a:ext cx="1421471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3745" y="5666464"/>
            <a:ext cx="1613056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49568" y="5383593"/>
            <a:ext cx="1421471" cy="1372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7" name="Oval 37"/>
          <p:cNvSpPr>
            <a:spLocks noChangeArrowheads="1"/>
          </p:cNvSpPr>
          <p:nvPr/>
        </p:nvSpPr>
        <p:spPr bwMode="auto">
          <a:xfrm>
            <a:off x="1244431" y="408213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478235" y="4080349"/>
            <a:ext cx="4770909" cy="5996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2" name="Oval 37"/>
          <p:cNvSpPr>
            <a:spLocks noChangeArrowheads="1"/>
          </p:cNvSpPr>
          <p:nvPr/>
        </p:nvSpPr>
        <p:spPr bwMode="auto">
          <a:xfrm>
            <a:off x="1244431" y="469340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478235" y="4691623"/>
            <a:ext cx="4770909" cy="41460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4" name="Oval 37"/>
          <p:cNvSpPr>
            <a:spLocks noChangeArrowheads="1"/>
          </p:cNvSpPr>
          <p:nvPr/>
        </p:nvSpPr>
        <p:spPr bwMode="auto">
          <a:xfrm>
            <a:off x="5313041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</a:p>
        </p:txBody>
      </p:sp>
      <p:sp>
        <p:nvSpPr>
          <p:cNvPr id="65" name="Oval 37"/>
          <p:cNvSpPr>
            <a:spLocks noChangeArrowheads="1"/>
          </p:cNvSpPr>
          <p:nvPr/>
        </p:nvSpPr>
        <p:spPr bwMode="auto">
          <a:xfrm>
            <a:off x="6073994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</a:p>
        </p:txBody>
      </p:sp>
      <p:sp>
        <p:nvSpPr>
          <p:cNvPr id="66" name="Oval 37"/>
          <p:cNvSpPr>
            <a:spLocks noChangeArrowheads="1"/>
          </p:cNvSpPr>
          <p:nvPr/>
        </p:nvSpPr>
        <p:spPr bwMode="auto">
          <a:xfrm>
            <a:off x="6274496" y="134335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</a:p>
        </p:txBody>
      </p:sp>
      <p:sp>
        <p:nvSpPr>
          <p:cNvPr id="41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2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도면 승인 문서 작성</a:t>
            </a:r>
            <a:endParaRPr lang="ko-KR" altLang="en-US" sz="2000" dirty="0"/>
          </a:p>
        </p:txBody>
      </p:sp>
      <p:sp>
        <p:nvSpPr>
          <p:cNvPr id="43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22107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340768"/>
            <a:ext cx="3687386" cy="1984648"/>
          </a:xfrm>
          <a:prstGeom prst="rect">
            <a:avLst/>
          </a:prstGeom>
        </p:spPr>
      </p:pic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519440" y="1767579"/>
            <a:ext cx="1553240" cy="293269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387678" y="166915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3" y="1669155"/>
            <a:ext cx="4176464" cy="4712174"/>
          </a:xfrm>
          <a:prstGeom prst="rect">
            <a:avLst/>
          </a:prstGeom>
        </p:spPr>
      </p:pic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360713" y="2924944"/>
            <a:ext cx="936103" cy="132021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2228951" y="282651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1" name="Rectangle 35"/>
          <p:cNvSpPr>
            <a:spLocks noChangeArrowheads="1"/>
          </p:cNvSpPr>
          <p:nvPr/>
        </p:nvSpPr>
        <p:spPr bwMode="auto">
          <a:xfrm>
            <a:off x="3410988" y="3241476"/>
            <a:ext cx="936103" cy="132021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3439460" y="6093296"/>
            <a:ext cx="3097717" cy="216024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3293649" y="591390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3</a:t>
            </a:r>
            <a:r>
              <a:rPr lang="en-US" altLang="ko-KR" sz="2000" dirty="0" smtClean="0"/>
              <a:t>) PLM ECO </a:t>
            </a:r>
            <a:r>
              <a:rPr lang="ko-KR" altLang="en-US" sz="2000" dirty="0" smtClean="0"/>
              <a:t>연계</a:t>
            </a:r>
            <a:endParaRPr lang="ko-KR" altLang="en-US" sz="2000" dirty="0"/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41079"/>
              </p:ext>
            </p:extLst>
          </p:nvPr>
        </p:nvGraphicFramePr>
        <p:xfrm>
          <a:off x="128588" y="692150"/>
          <a:ext cx="9648001" cy="599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382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Change Management &gt; Search for DCO/ECO/4Ms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492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PDMLink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전송된 부품 승인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프로세스에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연계된 정보를 확인하기 위해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시스템으로 로그인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2)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PDMLink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지정한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 No.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검색 조건으로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입력하여 검색을 수행한다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결과에서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 No.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선택하여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확인한다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4) PDM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PLM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계정이 다를 경우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(PLM ID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없는 인원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CAE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팀으로 </a:t>
                      </a: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문의할것</a:t>
                      </a:r>
                      <a:endParaRPr lang="en-US" altLang="ko-KR" sz="900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6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484785"/>
            <a:ext cx="6120680" cy="2520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4488" y="1221315"/>
            <a:ext cx="269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lt"/>
              </a:rPr>
              <a:t>▶ </a:t>
            </a:r>
            <a:r>
              <a:rPr lang="en-US" altLang="ko-KR" sz="1100" b="1" dirty="0">
                <a:latin typeface="+mn-lt"/>
              </a:rPr>
              <a:t>ECO – Objects – Material </a:t>
            </a:r>
            <a:r>
              <a:rPr lang="ko-KR" altLang="en-US" sz="1100" b="1">
                <a:latin typeface="+mn-lt"/>
              </a:rPr>
              <a:t>등록 정보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365104"/>
            <a:ext cx="6060926" cy="20162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28142" y="4103494"/>
            <a:ext cx="3082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lt"/>
              </a:rPr>
              <a:t>▶ </a:t>
            </a:r>
            <a:r>
              <a:rPr lang="en-US" altLang="ko-KR" sz="1100" b="1" dirty="0">
                <a:latin typeface="+mn-lt"/>
              </a:rPr>
              <a:t>ECO – Objects – Material BOM </a:t>
            </a:r>
            <a:r>
              <a:rPr lang="ko-KR" altLang="en-US" sz="1100" b="1">
                <a:latin typeface="+mn-lt"/>
              </a:rPr>
              <a:t>등록 정보</a:t>
            </a:r>
          </a:p>
        </p:txBody>
      </p:sp>
      <p:sp>
        <p:nvSpPr>
          <p:cNvPr id="51" name="Rectangle 35"/>
          <p:cNvSpPr>
            <a:spLocks noChangeArrowheads="1"/>
          </p:cNvSpPr>
          <p:nvPr/>
        </p:nvSpPr>
        <p:spPr bwMode="auto">
          <a:xfrm>
            <a:off x="476250" y="3135731"/>
            <a:ext cx="5484862" cy="509293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Oval 37"/>
          <p:cNvSpPr>
            <a:spLocks noChangeArrowheads="1"/>
          </p:cNvSpPr>
          <p:nvPr/>
        </p:nvSpPr>
        <p:spPr bwMode="auto">
          <a:xfrm>
            <a:off x="344488" y="303730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53" name="Rectangle 35"/>
          <p:cNvSpPr>
            <a:spLocks noChangeArrowheads="1"/>
          </p:cNvSpPr>
          <p:nvPr/>
        </p:nvSpPr>
        <p:spPr bwMode="auto">
          <a:xfrm>
            <a:off x="565943" y="5798885"/>
            <a:ext cx="5484862" cy="294411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Oval 37"/>
          <p:cNvSpPr>
            <a:spLocks noChangeArrowheads="1"/>
          </p:cNvSpPr>
          <p:nvPr/>
        </p:nvSpPr>
        <p:spPr bwMode="auto">
          <a:xfrm>
            <a:off x="434181" y="570046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9" y="4725144"/>
            <a:ext cx="5571485" cy="1571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꺾인 연결선 13"/>
          <p:cNvCxnSpPr>
            <a:endCxn id="12" idx="1"/>
          </p:cNvCxnSpPr>
          <p:nvPr/>
        </p:nvCxnSpPr>
        <p:spPr>
          <a:xfrm flipV="1">
            <a:off x="992562" y="5510956"/>
            <a:ext cx="2736476" cy="368892"/>
          </a:xfrm>
          <a:prstGeom prst="bentConnector3">
            <a:avLst>
              <a:gd name="adj1" fmla="val 205"/>
            </a:avLst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4749010" y="4764558"/>
            <a:ext cx="1728192" cy="333622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K-ASSY BOM </a:t>
            </a:r>
            <a:r>
              <a:rPr lang="ko-KR" altLang="en-US" sz="1000" b="1">
                <a:solidFill>
                  <a:schemeClr val="tx1"/>
                </a:solidFill>
              </a:rPr>
              <a:t>구성 정보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3</a:t>
            </a:r>
            <a:r>
              <a:rPr lang="en-US" altLang="ko-KR" sz="2000" dirty="0" smtClean="0"/>
              <a:t>) PLM ECO </a:t>
            </a:r>
            <a:r>
              <a:rPr lang="ko-KR" altLang="en-US" sz="2000" dirty="0" smtClean="0"/>
              <a:t>연계</a:t>
            </a:r>
            <a:endParaRPr lang="ko-KR" altLang="en-US" sz="2000" dirty="0"/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74941"/>
              </p:ext>
            </p:extLst>
          </p:nvPr>
        </p:nvGraphicFramePr>
        <p:xfrm>
          <a:off x="128588" y="692150"/>
          <a:ext cx="9648001" cy="599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382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Change Management &gt; Display ECO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492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PDMLink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부품승인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프로세스 내 정의된 도면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품번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리스트가 지정된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Object-Material List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등록되어 있음을 확인할 수 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2)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PDMLink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부품승인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프로세스 내 정의된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K-ASSY BOM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리스트가 지정된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Object-BOM List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등록되어 있음을 확인할 수 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K-ASSY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품번을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선택하면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구성 정보를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확인할 수 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※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PDMLink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통해 작업 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시스템으로 반영된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Material List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대해서는 삭제 또는 추가할 수 없다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 또는 추가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Save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 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아래의 에러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메시지가 표시됨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‘PDM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으로부터 생성된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 경우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Material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 삭제할 수 없습니다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메시지가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Display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5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73525" y="1555229"/>
            <a:ext cx="1059195" cy="354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1161" y="1555229"/>
            <a:ext cx="1059195" cy="354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꺾인 연결선 6"/>
          <p:cNvCxnSpPr>
            <a:stCxn id="6" idx="0"/>
            <a:endCxn id="5" idx="0"/>
          </p:cNvCxnSpPr>
          <p:nvPr/>
        </p:nvCxnSpPr>
        <p:spPr>
          <a:xfrm rot="5400000" flipH="1" flipV="1">
            <a:off x="4948669" y="694048"/>
            <a:ext cx="12700" cy="172236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028712" y="1552509"/>
            <a:ext cx="1557288" cy="360000"/>
          </a:xfrm>
          <a:prstGeom prst="rect">
            <a:avLst/>
          </a:prstGeom>
          <a:solidFill>
            <a:srgbClr val="DDDDDD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작업중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20038" y="1552509"/>
            <a:ext cx="1584000" cy="360000"/>
          </a:xfrm>
          <a:prstGeom prst="rect">
            <a:avLst/>
          </a:prstGeom>
          <a:solidFill>
            <a:srgbClr val="DDDDDD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프로토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타입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(Pass 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가능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83965" y="1475132"/>
            <a:ext cx="540836" cy="514754"/>
          </a:xfrm>
          <a:prstGeom prst="rect">
            <a:avLst/>
          </a:prstGeom>
          <a:solidFill>
            <a:srgbClr val="FFFF00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결재중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01629" y="1552509"/>
            <a:ext cx="1587830" cy="360000"/>
          </a:xfrm>
          <a:prstGeom prst="rect">
            <a:avLst/>
          </a:prstGeom>
          <a:solidFill>
            <a:srgbClr val="DDDDDD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릴리즈 됨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5110" y="1475132"/>
            <a:ext cx="540836" cy="514754"/>
          </a:xfrm>
          <a:prstGeom prst="rect">
            <a:avLst/>
          </a:prstGeom>
          <a:solidFill>
            <a:srgbClr val="FFFF00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결재중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77168" y="1475132"/>
            <a:ext cx="540836" cy="514754"/>
          </a:xfrm>
          <a:prstGeom prst="rect">
            <a:avLst/>
          </a:prstGeom>
          <a:solidFill>
            <a:srgbClr val="FFFF00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결재중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11418" y="1552509"/>
            <a:ext cx="1557288" cy="360000"/>
          </a:xfrm>
          <a:prstGeom prst="rect">
            <a:avLst/>
          </a:prstGeom>
          <a:solidFill>
            <a:srgbClr val="DDDDDD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수정중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꺾인 연결선 19"/>
          <p:cNvCxnSpPr>
            <a:stCxn id="12" idx="0"/>
            <a:endCxn id="14" idx="0"/>
          </p:cNvCxnSpPr>
          <p:nvPr/>
        </p:nvCxnSpPr>
        <p:spPr>
          <a:xfrm rot="5400000" flipH="1" flipV="1">
            <a:off x="2859697" y="500168"/>
            <a:ext cx="12700" cy="210468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2" idx="2"/>
            <a:endCxn id="5" idx="2"/>
          </p:cNvCxnSpPr>
          <p:nvPr/>
        </p:nvCxnSpPr>
        <p:spPr>
          <a:xfrm rot="5400000" flipH="1" flipV="1">
            <a:off x="3803878" y="-86734"/>
            <a:ext cx="2720" cy="3995765"/>
          </a:xfrm>
          <a:prstGeom prst="bentConnector3">
            <a:avLst>
              <a:gd name="adj1" fmla="val -7751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15531"/>
              </p:ext>
            </p:extLst>
          </p:nvPr>
        </p:nvGraphicFramePr>
        <p:xfrm>
          <a:off x="427101" y="2534240"/>
          <a:ext cx="9134412" cy="3991104"/>
        </p:xfrm>
        <a:graphic>
          <a:graphicData uri="http://schemas.openxmlformats.org/drawingml/2006/table">
            <a:tbl>
              <a:tblPr/>
              <a:tblGrid>
                <a:gridCol w="115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2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85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3456"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상태 설명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체크인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아웃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샘플발주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8644" rtl="0" eaLnBrk="1" fontAlgn="ctr" latinLnBrk="1" hangingPunct="1"/>
                      <a:r>
                        <a:rPr lang="ko-KR" altLang="en-US" sz="12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결재</a:t>
                      </a:r>
                      <a:endParaRPr lang="ko-KR" altLang="en-US" sz="12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0864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신규부품 </a:t>
                      </a:r>
                      <a:r>
                        <a:rPr lang="ko-KR" altLang="en-US" sz="12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체크인시 자동 설정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 진행중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부품승인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 반려됨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발생시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이터레이션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PDM/PLM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377215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릴리즈됨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부품승인완료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PDM/PLM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부품수정중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PDM/PLM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릴리즈됨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부품승인완료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01.2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PDM/PLM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승인중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각단계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32612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미사용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부품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3" marR="5913" marT="59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461353"/>
                  </a:ext>
                </a:extLst>
              </a:tr>
            </a:tbl>
          </a:graphicData>
        </a:graphic>
      </p:graphicFrame>
      <p:cxnSp>
        <p:nvCxnSpPr>
          <p:cNvPr id="33" name="꺾인 연결선 32"/>
          <p:cNvCxnSpPr>
            <a:stCxn id="16" idx="0"/>
            <a:endCxn id="18" idx="0"/>
          </p:cNvCxnSpPr>
          <p:nvPr/>
        </p:nvCxnSpPr>
        <p:spPr>
          <a:xfrm rot="5400000" flipH="1" flipV="1">
            <a:off x="7042803" y="505250"/>
            <a:ext cx="12700" cy="2094518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2720" y="1094080"/>
            <a:ext cx="92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>
                <a:latin typeface="+mn-ea"/>
                <a:ea typeface="+mn-ea"/>
              </a:rPr>
              <a:t>PDM </a:t>
            </a:r>
            <a:r>
              <a:rPr lang="ko-KR" altLang="en-US" sz="1200" b="1" i="1" dirty="0">
                <a:latin typeface="+mn-ea"/>
                <a:ea typeface="+mn-ea"/>
              </a:rPr>
              <a:t>결재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93837" y="1094080"/>
            <a:ext cx="1709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>
                <a:latin typeface="+mn-ea"/>
                <a:ea typeface="+mn-ea"/>
              </a:rPr>
              <a:t>PDM/PLM </a:t>
            </a:r>
            <a:r>
              <a:rPr lang="ko-KR" altLang="en-US" sz="1200" b="1" i="1" dirty="0">
                <a:latin typeface="+mn-ea"/>
                <a:ea typeface="+mn-ea"/>
              </a:rPr>
              <a:t>결재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39097" y="1094080"/>
            <a:ext cx="1666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>
                <a:latin typeface="+mn-ea"/>
                <a:ea typeface="+mn-ea"/>
              </a:rPr>
              <a:t>OOTB </a:t>
            </a:r>
            <a:r>
              <a:rPr lang="ko-KR" altLang="en-US" sz="1200" b="1" i="1" dirty="0">
                <a:latin typeface="+mn-ea"/>
                <a:ea typeface="+mn-ea"/>
              </a:rPr>
              <a:t>개정 </a:t>
            </a:r>
            <a:r>
              <a:rPr lang="en-US" altLang="ko-KR" sz="1200" b="1" i="1" dirty="0">
                <a:latin typeface="+mn-ea"/>
                <a:ea typeface="+mn-ea"/>
              </a:rPr>
              <a:t>(</a:t>
            </a:r>
            <a:r>
              <a:rPr lang="ko-KR" altLang="en-US" sz="1200" b="1" i="1" dirty="0">
                <a:latin typeface="+mn-ea"/>
                <a:ea typeface="+mn-ea"/>
              </a:rPr>
              <a:t>사용자</a:t>
            </a:r>
            <a:r>
              <a:rPr lang="en-US" altLang="ko-KR" sz="1200" b="1" i="1" dirty="0">
                <a:latin typeface="+mn-ea"/>
                <a:ea typeface="+mn-ea"/>
              </a:rPr>
              <a:t>)</a:t>
            </a:r>
            <a:endParaRPr lang="ko-KR" altLang="en-US" sz="1200" b="1" i="1" dirty="0">
              <a:latin typeface="+mn-ea"/>
              <a:ea typeface="+mn-ea"/>
            </a:endParaRPr>
          </a:p>
        </p:txBody>
      </p:sp>
      <p:cxnSp>
        <p:nvCxnSpPr>
          <p:cNvPr id="27" name="꺾인 연결선 26"/>
          <p:cNvCxnSpPr>
            <a:stCxn id="18" idx="2"/>
            <a:endCxn id="16" idx="2"/>
          </p:cNvCxnSpPr>
          <p:nvPr/>
        </p:nvCxnSpPr>
        <p:spPr>
          <a:xfrm rot="5400000">
            <a:off x="7042803" y="865250"/>
            <a:ext cx="12700" cy="2094518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05128" y="2159077"/>
            <a:ext cx="188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>
                <a:latin typeface="+mn-ea"/>
                <a:ea typeface="+mn-ea"/>
              </a:rPr>
              <a:t>PDM/PLM </a:t>
            </a:r>
            <a:r>
              <a:rPr lang="ko-KR" altLang="en-US" sz="1200" b="1" i="1" dirty="0">
                <a:latin typeface="+mn-ea"/>
                <a:ea typeface="+mn-ea"/>
              </a:rPr>
              <a:t>결재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7152" y="2155477"/>
            <a:ext cx="1709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>
                <a:latin typeface="+mn-ea"/>
                <a:ea typeface="+mn-ea"/>
              </a:rPr>
              <a:t>PDM/PLM </a:t>
            </a:r>
            <a:r>
              <a:rPr lang="ko-KR" altLang="en-US" sz="1200" b="1" i="1" dirty="0">
                <a:latin typeface="+mn-ea"/>
                <a:ea typeface="+mn-ea"/>
              </a:rPr>
              <a:t>결재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1. </a:t>
            </a:r>
            <a:r>
              <a:rPr lang="en-US" altLang="ko-KR" sz="2000" dirty="0" smtClean="0"/>
              <a:t>Data Lifecycle : Default Lifecycle</a:t>
            </a:r>
            <a:endParaRPr lang="ko-KR" altLang="en-US" sz="2000" dirty="0"/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6825208" y="77140"/>
            <a:ext cx="2807380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628121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62558"/>
              </p:ext>
            </p:extLst>
          </p:nvPr>
        </p:nvGraphicFramePr>
        <p:xfrm>
          <a:off x="128464" y="684150"/>
          <a:ext cx="9648001" cy="5997599"/>
        </p:xfrm>
        <a:graphic>
          <a:graphicData uri="http://schemas.openxmlformats.org/drawingml/2006/table">
            <a:tbl>
              <a:tblPr/>
              <a:tblGrid>
                <a:gridCol w="1238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Materials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Display Material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36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2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도면 등록 대상 부품에 대해 신규 문서를 생성하여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관련된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AutoCad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도면을 첨부한다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* Display Material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메뉴를 통해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품번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입력 후 상세 정보를 확인하며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‘Documents’ Tab Bar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선택한다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1) Current Version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현재 유효한 도면만 표시</a:t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All Version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모든 도면 표시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2), 3) “All Version” Click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하여 문서분류체계 선택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부품 유형에 따라 해당 되는 문서 유형을 선택한다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kumimoji="1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4) “Add”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Click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하여 선택한 문서분류체계 추가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5) “Application” Click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하여 문서 생성 화면으로 전환</a:t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Description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문서 명</a:t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Material : Material Number</a:t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Abstract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문서 설명</a:t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AuthorizGroup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: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보안등급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(Top Secret/Confidential/Internal Only/General)</a:t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Attachments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첨부 문서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첨부파일 선택 후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Add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클릭하여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Upload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첨부되는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AutoCAD DWG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도면 파일은 변환서버에서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자동 생성된 폴더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(Z:\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dwg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선택해야 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체크 대상 문서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Type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NDR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Class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아래와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같음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E410-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부품도면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(2D), E420-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금형도면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E430-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조립도면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외 폴더에서 파일을 선택한 경우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아래의 에러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메시지가 표시된다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7), 8) “Save”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와 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Add”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Click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하여 문서 정보를 저장한다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46794" marB="46794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12784"/>
            <a:ext cx="6265863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37"/>
          <p:cNvSpPr>
            <a:spLocks noChangeArrowheads="1"/>
          </p:cNvSpPr>
          <p:nvPr/>
        </p:nvSpPr>
        <p:spPr bwMode="auto">
          <a:xfrm>
            <a:off x="344488" y="263040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" name="Oval 38"/>
          <p:cNvSpPr>
            <a:spLocks noChangeArrowheads="1"/>
          </p:cNvSpPr>
          <p:nvPr/>
        </p:nvSpPr>
        <p:spPr bwMode="auto">
          <a:xfrm>
            <a:off x="2371725" y="2570084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7" name="Oval 40"/>
          <p:cNvSpPr>
            <a:spLocks noChangeArrowheads="1"/>
          </p:cNvSpPr>
          <p:nvPr/>
        </p:nvSpPr>
        <p:spPr bwMode="auto">
          <a:xfrm>
            <a:off x="3605214" y="260183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" name="Rectangle 41"/>
          <p:cNvSpPr>
            <a:spLocks noChangeArrowheads="1"/>
          </p:cNvSpPr>
          <p:nvPr/>
        </p:nvSpPr>
        <p:spPr bwMode="auto">
          <a:xfrm>
            <a:off x="2289175" y="2271634"/>
            <a:ext cx="654050" cy="217488"/>
          </a:xfrm>
          <a:prstGeom prst="rect">
            <a:avLst/>
          </a:prstGeom>
          <a:noFill/>
          <a:ln w="15875">
            <a:solidFill>
              <a:srgbClr val="C0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en-US" sz="1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393997"/>
            <a:ext cx="2519363" cy="19573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39"/>
          <p:cNvSpPr>
            <a:spLocks noChangeArrowheads="1"/>
          </p:cNvSpPr>
          <p:nvPr/>
        </p:nvSpPr>
        <p:spPr bwMode="auto">
          <a:xfrm>
            <a:off x="344488" y="3286047"/>
            <a:ext cx="179387" cy="179387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1" name="Line 52"/>
          <p:cNvSpPr>
            <a:spLocks noChangeShapeType="1"/>
          </p:cNvSpPr>
          <p:nvPr/>
        </p:nvSpPr>
        <p:spPr bwMode="auto">
          <a:xfrm flipH="1">
            <a:off x="1784350" y="2854247"/>
            <a:ext cx="720725" cy="574675"/>
          </a:xfrm>
          <a:prstGeom prst="line">
            <a:avLst/>
          </a:prstGeom>
          <a:noFill/>
          <a:ln w="28575">
            <a:solidFill>
              <a:srgbClr val="C00000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" name="Picture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9" y="3251123"/>
            <a:ext cx="2835275" cy="282892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43"/>
          <p:cNvSpPr>
            <a:spLocks noChangeArrowheads="1"/>
          </p:cNvSpPr>
          <p:nvPr/>
        </p:nvSpPr>
        <p:spPr bwMode="auto">
          <a:xfrm>
            <a:off x="5845175" y="3173334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pic>
        <p:nvPicPr>
          <p:cNvPr id="14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4271885"/>
            <a:ext cx="538162" cy="4794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46"/>
          <p:cNvSpPr>
            <a:spLocks noChangeShapeType="1"/>
          </p:cNvSpPr>
          <p:nvPr/>
        </p:nvSpPr>
        <p:spPr bwMode="auto">
          <a:xfrm>
            <a:off x="4210051" y="4560809"/>
            <a:ext cx="180975" cy="0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Oval 49"/>
          <p:cNvSpPr>
            <a:spLocks noChangeArrowheads="1"/>
          </p:cNvSpPr>
          <p:nvPr/>
        </p:nvSpPr>
        <p:spPr bwMode="auto">
          <a:xfrm>
            <a:off x="3557589" y="569745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18" name="Oval 49"/>
          <p:cNvSpPr>
            <a:spLocks noChangeArrowheads="1"/>
          </p:cNvSpPr>
          <p:nvPr/>
        </p:nvSpPr>
        <p:spPr bwMode="auto">
          <a:xfrm>
            <a:off x="5457825" y="5849859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19" name="Oval 49"/>
          <p:cNvSpPr>
            <a:spLocks noChangeArrowheads="1"/>
          </p:cNvSpPr>
          <p:nvPr/>
        </p:nvSpPr>
        <p:spPr bwMode="auto">
          <a:xfrm>
            <a:off x="5688014" y="462669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r="29333"/>
          <a:stretch/>
        </p:blipFill>
        <p:spPr>
          <a:xfrm>
            <a:off x="6718300" y="5273319"/>
            <a:ext cx="2969256" cy="6662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875" y="4005064"/>
            <a:ext cx="2362760" cy="3428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4</a:t>
            </a:r>
            <a:r>
              <a:rPr lang="en-US" altLang="ko-KR" sz="2000" dirty="0" smtClean="0"/>
              <a:t>) Document</a:t>
            </a:r>
            <a:r>
              <a:rPr lang="ko-KR" altLang="en-US" sz="2000" dirty="0" smtClean="0"/>
              <a:t> 생성 도면 추가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초도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4401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17886"/>
              </p:ext>
            </p:extLst>
          </p:nvPr>
        </p:nvGraphicFramePr>
        <p:xfrm>
          <a:off x="119918" y="684150"/>
          <a:ext cx="9648000" cy="5997599"/>
        </p:xfrm>
        <a:graphic>
          <a:graphicData uri="http://schemas.openxmlformats.org/drawingml/2006/table">
            <a:tbl>
              <a:tblPr/>
              <a:tblGrid>
                <a:gridCol w="1251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Engineering &gt; Materials &gt;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Display</a:t>
                      </a:r>
                      <a:r>
                        <a:rPr kumimoji="1" lang="en-US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Material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36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2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* ‘Display Material’ click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하면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Material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조회 화면으로 전환됨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1)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변경하고자 하는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Material Number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입력 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‘Start’ click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2) ‘Document’ Tab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으로 이동 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‘Edit’ click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3), 4) ‘All Version’ click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하여 수정할 도면 선택 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‘Create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New Version’ click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하여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New Version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도면 생성 화면으로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이동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5) New Version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도면 생성 화면에서 필요 정보 입력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- Description :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도면명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입력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- Material : Material Number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입력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- Abstract :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추가내용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입력</a:t>
                      </a:r>
                      <a:b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-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AuthorizGroup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: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보안등급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- File Path :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도면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유첨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첨부파일 선택 후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Add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클릭하여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Upload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첨부되는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AutoCAD DWG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도면 파일은 변환서버에서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자동 생성된 폴더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(Z:\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dwg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선택해야 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체크 대상 문서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Type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NDR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Class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아래와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같음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E410-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부품도면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(2D), E420-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금형도면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E430-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조립도면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외 폴더에서 파일을 선택한 경우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아래의 에러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메시지가 표시된다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6),7)  ‘Save’  ‘Add’ click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하여 부품에 추가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46794" marB="46794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200983"/>
            <a:ext cx="4505325" cy="267092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3" y="3173394"/>
            <a:ext cx="4567237" cy="13970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" y="4403871"/>
            <a:ext cx="4895851" cy="17969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81" y="3571228"/>
            <a:ext cx="2288782" cy="2810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361949" y="2143125"/>
            <a:ext cx="1247776" cy="17145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Oval 37"/>
          <p:cNvSpPr>
            <a:spLocks noChangeArrowheads="1"/>
          </p:cNvSpPr>
          <p:nvPr/>
        </p:nvSpPr>
        <p:spPr bwMode="auto">
          <a:xfrm>
            <a:off x="1644650" y="18022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1595438" y="325671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344881" y="431417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2879325" y="550164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31" name="Oval 37"/>
          <p:cNvSpPr>
            <a:spLocks noChangeArrowheads="1"/>
          </p:cNvSpPr>
          <p:nvPr/>
        </p:nvSpPr>
        <p:spPr bwMode="auto">
          <a:xfrm>
            <a:off x="4141788" y="353890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32" name="Oval 37"/>
          <p:cNvSpPr>
            <a:spLocks noChangeArrowheads="1"/>
          </p:cNvSpPr>
          <p:nvPr/>
        </p:nvSpPr>
        <p:spPr bwMode="auto">
          <a:xfrm>
            <a:off x="4446588" y="601143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6018213" y="608324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r="29333"/>
          <a:stretch/>
        </p:blipFill>
        <p:spPr>
          <a:xfrm>
            <a:off x="6736719" y="4967291"/>
            <a:ext cx="2969256" cy="666235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5</a:t>
            </a:r>
            <a:r>
              <a:rPr lang="en-US" altLang="ko-KR" sz="2000" dirty="0" smtClean="0"/>
              <a:t>) Document</a:t>
            </a:r>
            <a:r>
              <a:rPr lang="ko-KR" altLang="en-US" sz="2000" dirty="0" smtClean="0"/>
              <a:t> 생성 도면 추가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개정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19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23317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12318"/>
              </p:ext>
            </p:extLst>
          </p:nvPr>
        </p:nvGraphicFramePr>
        <p:xfrm>
          <a:off x="119918" y="684150"/>
          <a:ext cx="9648000" cy="5997599"/>
        </p:xfrm>
        <a:graphic>
          <a:graphicData uri="http://schemas.openxmlformats.org/drawingml/2006/table">
            <a:tbl>
              <a:tblPr/>
              <a:tblGrid>
                <a:gridCol w="1251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Change Management &gt; Display ECO/DCO/4M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36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2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1) Display ECO/DCO/4M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메뉴를 선택하여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수정하고자 하는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정보를 입력한다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2) ECO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상세화면의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‘Objects’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목록으로 이동하여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‘Edit’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클릭하여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수정모드로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전환한다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-  ‘Material’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목록에서 현재까지 등록된 부품 리스트를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확인한다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3) ‘Document’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목록에 신규 생성한 문서를 검색 및 또는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‘Document Add’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통해 추가한다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4)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모든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변경작업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수행 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‘Save’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클릭하여 저장한다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정상적으로 저장이 완료되면 아래의 메시지가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display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※ Object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추가 방법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1) Material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  - Material No.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컬럼에 직접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품번을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입력하거나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또는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부품 검색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Popup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화면을 통해 검색 후 선택한다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 - New Material Add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클릭하여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CR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상태의 부품을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일괄 추가한다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2) Document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  - Document No/Doc. Type/Doc Part/Doc. Version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정보를 입력하거나 또는 문서 검색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Pop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화면을 통해 검색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후 선택한다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  - New Document Add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클릭하여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기 추가된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부품과 연계 등록된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Created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상태의 문서를 일괄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추가한다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46794" marB="46794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99198"/>
            <a:ext cx="4024313" cy="16354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43" y="2225040"/>
            <a:ext cx="4069557" cy="1695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3" y="4149080"/>
            <a:ext cx="6081713" cy="152457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73843" y="2225040"/>
            <a:ext cx="1247776" cy="17145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37"/>
          <p:cNvSpPr>
            <a:spLocks noChangeArrowheads="1"/>
          </p:cNvSpPr>
          <p:nvPr/>
        </p:nvSpPr>
        <p:spPr bwMode="auto">
          <a:xfrm>
            <a:off x="243205" y="204402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6" name="Oval 37"/>
          <p:cNvSpPr>
            <a:spLocks noChangeArrowheads="1"/>
          </p:cNvSpPr>
          <p:nvPr/>
        </p:nvSpPr>
        <p:spPr bwMode="auto">
          <a:xfrm>
            <a:off x="2331243" y="260921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7" name="Oval 37"/>
          <p:cNvSpPr>
            <a:spLocks noChangeArrowheads="1"/>
          </p:cNvSpPr>
          <p:nvPr/>
        </p:nvSpPr>
        <p:spPr bwMode="auto">
          <a:xfrm>
            <a:off x="260189" y="414908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05" y="3054668"/>
            <a:ext cx="2114550" cy="24765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6</a:t>
            </a:r>
            <a:r>
              <a:rPr lang="en-US" altLang="ko-KR" sz="2000" dirty="0" smtClean="0"/>
              <a:t>) ECO</a:t>
            </a:r>
            <a:r>
              <a:rPr lang="ko-KR" altLang="en-US" sz="2000" dirty="0" smtClean="0"/>
              <a:t>에 문서 첨부 </a:t>
            </a:r>
            <a:r>
              <a:rPr lang="en-US" altLang="ko-KR" sz="2000" dirty="0" smtClean="0"/>
              <a:t>(Object </a:t>
            </a:r>
            <a:r>
              <a:rPr lang="ko-KR" altLang="en-US" sz="2000" dirty="0" smtClean="0"/>
              <a:t>등록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6291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16920"/>
              </p:ext>
            </p:extLst>
          </p:nvPr>
        </p:nvGraphicFramePr>
        <p:xfrm>
          <a:off x="119918" y="684150"/>
          <a:ext cx="9648000" cy="5997599"/>
        </p:xfrm>
        <a:graphic>
          <a:graphicData uri="http://schemas.openxmlformats.org/drawingml/2006/table">
            <a:tbl>
              <a:tblPr/>
              <a:tblGrid>
                <a:gridCol w="1251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Document &gt; Create Mass Document with ECO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36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2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Create Mass Document with 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클릭하면 도면 등록 화면이 열림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(SAP ERP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화면으로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SAP GUI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설치되어 있어야 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SAP T-Code : ZPP5011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도면승인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진행한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ECO NO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입력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업로드 할 대상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AutoCAD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파일이 있는 경로 지정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Z:\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사번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실행 버튼을 클릭하면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일괄업로드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화면으로 이동함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전송된 신규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변경 부품의 리스트에서 신규 등록 되는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Material (00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선택 후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“Create New Document”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누르고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개정되는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Material (01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“Create version up Document”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눌러 일괄 등록 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*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신규와 개정을 동시 등록은 안되며 신규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일괄등록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개정 일괄 등록만 가능함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Create Document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보안 창이 나오고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“Allow”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Document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생성하시겠습니까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메시지가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팝업되면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“YES”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눌러 도면 등록 진행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New Document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생성하시겠습니까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</a:t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Version up Document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생성하시겠습니까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등록이 완료되면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Status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 녹색으로 바뀌고 아래와 같이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Success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메시지가 뜸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반드시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통해 전송된 도면만 등록이 가능함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ECO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Material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Document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 자동 등록되므로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Change Report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 후 즉시 승인 요청 가능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AutoNum type="arabicParenR"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※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주의 사항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Document, Material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버전이 다른 경우는 등록이 불가능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하므로 반드시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PLM/PDM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담당자에게 문의 하여 진행</a:t>
                      </a:r>
                      <a:endParaRPr kumimoji="1" lang="en-US" altLang="ko-KR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+mj-lt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Reject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상태의 문서는 등록 불가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46794" marB="46794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1196752"/>
            <a:ext cx="6043871" cy="3024336"/>
          </a:xfrm>
          <a:prstGeom prst="rect">
            <a:avLst/>
          </a:prstGeom>
        </p:spPr>
      </p:pic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776536" y="1364300"/>
            <a:ext cx="576064" cy="7920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33"/>
          <p:cNvSpPr>
            <a:spLocks noChangeArrowheads="1"/>
          </p:cNvSpPr>
          <p:nvPr/>
        </p:nvSpPr>
        <p:spPr bwMode="auto">
          <a:xfrm>
            <a:off x="1164230" y="1449859"/>
            <a:ext cx="357690" cy="7920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441071" y="1916832"/>
            <a:ext cx="861746" cy="7920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2792760" y="2510155"/>
            <a:ext cx="576064" cy="11902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2792760" y="2629769"/>
            <a:ext cx="1872208" cy="11937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1549172" y="2229858"/>
            <a:ext cx="125368" cy="11902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8109"/>
          <a:stretch/>
        </p:blipFill>
        <p:spPr>
          <a:xfrm>
            <a:off x="704528" y="4082614"/>
            <a:ext cx="3816424" cy="228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704528" y="4242666"/>
            <a:ext cx="864096" cy="12386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1633620" y="4242666"/>
            <a:ext cx="950506" cy="12386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704528" y="5628075"/>
            <a:ext cx="3816424" cy="376530"/>
          </a:xfrm>
          <a:prstGeom prst="rect">
            <a:avLst/>
          </a:prstGeom>
          <a:solidFill>
            <a:schemeClr val="accent5">
              <a:lumMod val="20000"/>
              <a:lumOff val="80000"/>
              <a:alpha val="3300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신규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Material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14995" y="6004798"/>
            <a:ext cx="3816424" cy="376530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변경 </a:t>
            </a:r>
            <a:r>
              <a:rPr lang="en-US" altLang="ko-KR" sz="1600" dirty="0" smtClean="0">
                <a:solidFill>
                  <a:srgbClr val="0000FF"/>
                </a:solidFill>
              </a:rPr>
              <a:t>Material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cxnSp>
        <p:nvCxnSpPr>
          <p:cNvPr id="34" name="직선 화살표 연결선 33"/>
          <p:cNvCxnSpPr>
            <a:stCxn id="28" idx="2"/>
          </p:cNvCxnSpPr>
          <p:nvPr/>
        </p:nvCxnSpPr>
        <p:spPr>
          <a:xfrm>
            <a:off x="1136576" y="4366534"/>
            <a:ext cx="792089" cy="1388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9" idx="2"/>
          </p:cNvCxnSpPr>
          <p:nvPr/>
        </p:nvCxnSpPr>
        <p:spPr>
          <a:xfrm>
            <a:off x="2108873" y="4366534"/>
            <a:ext cx="896049" cy="1716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666" y="4152093"/>
            <a:ext cx="2443164" cy="985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288" y="4860335"/>
            <a:ext cx="2037554" cy="584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268" y="5734213"/>
            <a:ext cx="5158398" cy="71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7) </a:t>
            </a:r>
            <a:r>
              <a:rPr lang="ko-KR" altLang="en-US" sz="2000" dirty="0" smtClean="0"/>
              <a:t>도면 일괄 등록</a:t>
            </a:r>
            <a:endParaRPr lang="ko-KR" altLang="en-US" sz="2000" dirty="0"/>
          </a:p>
        </p:txBody>
      </p:sp>
      <p:sp>
        <p:nvSpPr>
          <p:cNvPr id="23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60151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37275"/>
              </p:ext>
            </p:extLst>
          </p:nvPr>
        </p:nvGraphicFramePr>
        <p:xfrm>
          <a:off x="119918" y="684150"/>
          <a:ext cx="9647999" cy="5997599"/>
        </p:xfrm>
        <a:graphic>
          <a:graphicData uri="http://schemas.openxmlformats.org/drawingml/2006/table">
            <a:tbl>
              <a:tblPr/>
              <a:tblGrid>
                <a:gridCol w="1251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Change Management &gt; Display ECO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36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2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1) ECO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‘Header’ Tab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입력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수정된 정보 확인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 없으면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‘Save’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‘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Read Only’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‘Request’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메뉴를 클릭하면 결재자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지정화면이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display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Request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Validation Check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display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되면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사항에 대해 조치 후 재 수행한다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‘General’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TabBar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결재자에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연구소 내부 승인 담당자를 지정한다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연구소 팀장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  - ‘Agreement’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TabBar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에서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합의자를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 지정한다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.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생기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3)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결재자 지정이 완료되면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Request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클릭하여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ECO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에 대한 결재 상신을 수행한다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</a:txBody>
                  <a:tcPr marL="36000" marR="36000" marT="46794" marB="46794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40768"/>
            <a:ext cx="5281613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32"/>
          <p:cNvSpPr>
            <a:spLocks noChangeShapeType="1"/>
          </p:cNvSpPr>
          <p:nvPr/>
        </p:nvSpPr>
        <p:spPr bwMode="auto">
          <a:xfrm>
            <a:off x="668338" y="2664743"/>
            <a:ext cx="971550" cy="720725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Oval 34"/>
          <p:cNvSpPr>
            <a:spLocks noChangeArrowheads="1"/>
          </p:cNvSpPr>
          <p:nvPr/>
        </p:nvSpPr>
        <p:spPr bwMode="auto">
          <a:xfrm>
            <a:off x="415925" y="2198018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9" name="Oval 35"/>
          <p:cNvSpPr>
            <a:spLocks noChangeArrowheads="1"/>
          </p:cNvSpPr>
          <p:nvPr/>
        </p:nvSpPr>
        <p:spPr bwMode="auto">
          <a:xfrm>
            <a:off x="307975" y="2629818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3" y="3394596"/>
            <a:ext cx="4854742" cy="2330276"/>
          </a:xfrm>
          <a:prstGeom prst="rect">
            <a:avLst/>
          </a:prstGeom>
        </p:spPr>
      </p:pic>
      <p:sp>
        <p:nvSpPr>
          <p:cNvPr id="7" name="Rectangle 33"/>
          <p:cNvSpPr>
            <a:spLocks noChangeArrowheads="1"/>
          </p:cNvSpPr>
          <p:nvPr/>
        </p:nvSpPr>
        <p:spPr bwMode="auto">
          <a:xfrm>
            <a:off x="3224809" y="4069608"/>
            <a:ext cx="2160240" cy="14401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616" y="4259597"/>
            <a:ext cx="4848597" cy="2220899"/>
          </a:xfrm>
          <a:prstGeom prst="rect">
            <a:avLst/>
          </a:prstGeom>
        </p:spPr>
      </p:pic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4161691" y="4688173"/>
            <a:ext cx="2160240" cy="14401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85959" y="3598927"/>
            <a:ext cx="1728192" cy="333622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>
                <a:solidFill>
                  <a:schemeClr val="tx1"/>
                </a:solidFill>
              </a:rPr>
              <a:t>차 승인권자 지정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08984" y="4878163"/>
            <a:ext cx="1728192" cy="333622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합의자 지정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2687940" y="6359468"/>
            <a:ext cx="536868" cy="12102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2581336" y="6180079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11. </a:t>
            </a:r>
            <a:r>
              <a:rPr lang="ko-KR" altLang="en-US" sz="2000" dirty="0" smtClean="0"/>
              <a:t>도면 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변경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8</a:t>
            </a:r>
            <a:r>
              <a:rPr lang="en-US" altLang="ko-KR" sz="2000" dirty="0" smtClean="0"/>
              <a:t>) ECO </a:t>
            </a:r>
            <a:r>
              <a:rPr lang="ko-KR" altLang="en-US" sz="2000" dirty="0" smtClean="0"/>
              <a:t>승인</a:t>
            </a:r>
            <a:endParaRPr lang="ko-KR" altLang="en-US" sz="2000" dirty="0"/>
          </a:p>
        </p:txBody>
      </p:sp>
      <p:sp>
        <p:nvSpPr>
          <p:cNvPr id="19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 smtClean="0"/>
              <a:t>PLM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2959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85469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부품</a:t>
                      </a:r>
                      <a:r>
                        <a:rPr lang="ko-KR" altLang="en-US" sz="1200" baseline="0" dirty="0" smtClean="0"/>
                        <a:t> 조회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1) </a:t>
                      </a:r>
                      <a:r>
                        <a:rPr lang="ko-KR" altLang="en-US" sz="1000" baseline="0" dirty="0" smtClean="0"/>
                        <a:t>부품이 있는 컨텍스트 선택 및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컨텍스트 內 대상부품이 있는 폴더 선택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2) </a:t>
                      </a:r>
                      <a:r>
                        <a:rPr lang="ko-KR" altLang="en-US" sz="1000" baseline="0" dirty="0" smtClean="0"/>
                        <a:t>폴더 內 부품 조회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상세조회</a:t>
                      </a:r>
                      <a:r>
                        <a:rPr lang="ko-KR" altLang="en-US" sz="1000" baseline="0" dirty="0" smtClean="0"/>
                        <a:t>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작성자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수정일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버전 등의 추가 기능이 있음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검색조건 입력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검색어의 일부분만 입력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검색조건을 </a:t>
                      </a:r>
                      <a:r>
                        <a:rPr lang="en-US" altLang="ko-KR" sz="1000" baseline="0" dirty="0" smtClean="0"/>
                        <a:t>Clear </a:t>
                      </a:r>
                      <a:r>
                        <a:rPr lang="ko-KR" altLang="en-US" sz="1000" baseline="0" dirty="0" smtClean="0"/>
                        <a:t>함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4) BOM </a:t>
                      </a:r>
                      <a:r>
                        <a:rPr lang="ko-KR" altLang="en-US" sz="1000" baseline="0" dirty="0" smtClean="0"/>
                        <a:t>보기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      </a:t>
                      </a:r>
                      <a:r>
                        <a:rPr lang="ko-KR" altLang="en-US" sz="1000" baseline="0" dirty="0" smtClean="0"/>
                        <a:t>아이콘을 클릭하여</a:t>
                      </a:r>
                      <a:r>
                        <a:rPr lang="en-US" altLang="ko-KR" sz="1000" baseline="0" dirty="0" smtClean="0"/>
                        <a:t>, BOM </a:t>
                      </a:r>
                      <a:r>
                        <a:rPr lang="ko-KR" altLang="en-US" sz="1000" baseline="0" dirty="0" smtClean="0"/>
                        <a:t>확인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3" y="1125538"/>
            <a:ext cx="6294108" cy="21325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12. </a:t>
            </a:r>
            <a:r>
              <a:rPr lang="ko-KR" altLang="en-US" sz="2000" dirty="0" smtClean="0"/>
              <a:t>부품 조회</a:t>
            </a:r>
            <a:endParaRPr lang="ko-KR" altLang="en-US" sz="2000" dirty="0"/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59" name="직사각형 58"/>
          <p:cNvSpPr/>
          <p:nvPr/>
        </p:nvSpPr>
        <p:spPr>
          <a:xfrm>
            <a:off x="5740325" y="1685466"/>
            <a:ext cx="477291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5601072" y="153668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22379" y="1684140"/>
            <a:ext cx="245438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6429797" y="153536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28727" y="1268760"/>
            <a:ext cx="662484" cy="100811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1461245" y="15214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20" y="3614860"/>
            <a:ext cx="6146452" cy="1182292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>
            <a:off x="3872880" y="2672083"/>
            <a:ext cx="2520280" cy="154900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37027" y="2583954"/>
            <a:ext cx="108645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6433418" y="253588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08" y="350100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" y="1069555"/>
            <a:ext cx="6192686" cy="3205055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부품</a:t>
                      </a:r>
                      <a:r>
                        <a:rPr lang="ko-KR" altLang="en-US" sz="1200" baseline="0" dirty="0" smtClean="0"/>
                        <a:t> 조회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1) </a:t>
                      </a:r>
                      <a:r>
                        <a:rPr lang="ko-KR" altLang="en-US" sz="1000" baseline="0" dirty="0" smtClean="0"/>
                        <a:t>부품이 있는 컨텍스트 선택 및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컨텍스트 內 대상부품이 있는 폴더 선택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2) </a:t>
                      </a:r>
                      <a:r>
                        <a:rPr lang="ko-KR" altLang="en-US" sz="1000" baseline="0" dirty="0" smtClean="0"/>
                        <a:t>폴더 內 부품 조회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상세조회</a:t>
                      </a:r>
                      <a:r>
                        <a:rPr lang="ko-KR" altLang="en-US" sz="1000" baseline="0" dirty="0" smtClean="0"/>
                        <a:t>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작성자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수정일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버전 등의 추가 기능이 있음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검색조건 입력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검색어의 일부분만 입력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검색조건을 </a:t>
                      </a:r>
                      <a:r>
                        <a:rPr lang="en-US" altLang="ko-KR" sz="1000" baseline="0" dirty="0" smtClean="0"/>
                        <a:t>Clear </a:t>
                      </a:r>
                      <a:r>
                        <a:rPr lang="ko-KR" altLang="en-US" sz="1000" baseline="0" dirty="0" smtClean="0"/>
                        <a:t>함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4) BOM </a:t>
                      </a:r>
                      <a:r>
                        <a:rPr lang="ko-KR" altLang="en-US" sz="1000" baseline="0" dirty="0" smtClean="0"/>
                        <a:t>보기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      </a:t>
                      </a:r>
                      <a:r>
                        <a:rPr lang="ko-KR" altLang="en-US" sz="1000" baseline="0" dirty="0" smtClean="0"/>
                        <a:t>아이콘을 클릭하여</a:t>
                      </a:r>
                      <a:r>
                        <a:rPr lang="en-US" altLang="ko-KR" sz="1000" baseline="0" dirty="0" smtClean="0"/>
                        <a:t>, BOM </a:t>
                      </a:r>
                      <a:r>
                        <a:rPr lang="ko-KR" altLang="en-US" sz="1000" baseline="0" dirty="0" smtClean="0"/>
                        <a:t>확인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12. </a:t>
            </a:r>
            <a:r>
              <a:rPr lang="ko-KR" altLang="en-US" sz="2000" dirty="0" smtClean="0"/>
              <a:t>부품 조회</a:t>
            </a:r>
            <a:endParaRPr lang="ko-KR" altLang="en-US" sz="2000" dirty="0"/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4885170"/>
            <a:ext cx="6146452" cy="1182292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5" idx="0"/>
          </p:cNvCxnSpPr>
          <p:nvPr/>
        </p:nvCxnSpPr>
        <p:spPr>
          <a:xfrm flipH="1">
            <a:off x="3417714" y="2420888"/>
            <a:ext cx="2831430" cy="246428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08" y="3501008"/>
            <a:ext cx="190500" cy="1905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218410" y="1684139"/>
            <a:ext cx="477291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4862894" y="148427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22379" y="1684140"/>
            <a:ext cx="245438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4" name="Oval 37"/>
          <p:cNvSpPr>
            <a:spLocks noChangeArrowheads="1"/>
          </p:cNvSpPr>
          <p:nvPr/>
        </p:nvSpPr>
        <p:spPr bwMode="auto">
          <a:xfrm>
            <a:off x="5606007" y="147451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28727" y="1268760"/>
            <a:ext cx="662484" cy="100811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6" name="Oval 37"/>
          <p:cNvSpPr>
            <a:spLocks noChangeArrowheads="1"/>
          </p:cNvSpPr>
          <p:nvPr/>
        </p:nvSpPr>
        <p:spPr bwMode="auto">
          <a:xfrm>
            <a:off x="1461245" y="15214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267521" y="2332759"/>
            <a:ext cx="108645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6129724" y="147451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15" y="1946418"/>
            <a:ext cx="6268793" cy="26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부품</a:t>
                      </a:r>
                      <a:r>
                        <a:rPr lang="ko-KR" altLang="en-US" sz="1200" baseline="0" dirty="0" smtClean="0"/>
                        <a:t> 조회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1) </a:t>
                      </a:r>
                      <a:r>
                        <a:rPr lang="ko-KR" altLang="en-US" sz="1000" baseline="0" dirty="0" smtClean="0"/>
                        <a:t>부품이 있는 컨텍스트 선택 및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컨텍스트 內 대상부품이 있는 폴더 선택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2) </a:t>
                      </a:r>
                      <a:r>
                        <a:rPr lang="ko-KR" altLang="en-US" sz="1000" baseline="0" dirty="0" smtClean="0"/>
                        <a:t>폴더 內 부품 조회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상세조회</a:t>
                      </a:r>
                      <a:r>
                        <a:rPr lang="ko-KR" altLang="en-US" sz="1000" baseline="0" dirty="0" smtClean="0"/>
                        <a:t>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작성자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수정일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버전 등의 추가 기능이 있음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검색조건 입력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검색어의 일부분만 입력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검색조건을 </a:t>
                      </a:r>
                      <a:r>
                        <a:rPr lang="en-US" altLang="ko-KR" sz="1000" baseline="0" dirty="0" smtClean="0"/>
                        <a:t>Clear </a:t>
                      </a:r>
                      <a:r>
                        <a:rPr lang="ko-KR" altLang="en-US" sz="1000" baseline="0" dirty="0" smtClean="0"/>
                        <a:t>함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4) BOM </a:t>
                      </a:r>
                      <a:r>
                        <a:rPr lang="ko-KR" altLang="en-US" sz="1000" baseline="0" dirty="0" smtClean="0"/>
                        <a:t>보기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      </a:t>
                      </a:r>
                      <a:r>
                        <a:rPr lang="ko-KR" altLang="en-US" sz="1000" baseline="0" dirty="0" smtClean="0"/>
                        <a:t>아이콘을 클릭하여</a:t>
                      </a:r>
                      <a:r>
                        <a:rPr lang="en-US" altLang="ko-KR" sz="1000" baseline="0" dirty="0" smtClean="0"/>
                        <a:t>, BOM </a:t>
                      </a:r>
                      <a:r>
                        <a:rPr lang="ko-KR" altLang="en-US" sz="1000" baseline="0" dirty="0" smtClean="0"/>
                        <a:t>확인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12. </a:t>
            </a:r>
            <a:r>
              <a:rPr lang="ko-KR" altLang="en-US" sz="2000" dirty="0" smtClean="0"/>
              <a:t>부품 </a:t>
            </a:r>
            <a:r>
              <a:rPr lang="ko-KR" altLang="en-US" sz="2000" dirty="0" smtClean="0"/>
              <a:t>조회 </a:t>
            </a:r>
            <a:r>
              <a:rPr lang="en-US" altLang="ko-KR" sz="2000" dirty="0" smtClean="0"/>
              <a:t>– </a:t>
            </a:r>
            <a:r>
              <a:rPr lang="en-US" altLang="ko-KR" sz="2000" dirty="0" err="1" smtClean="0"/>
              <a:t>PartList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조회</a:t>
            </a:r>
            <a:endParaRPr lang="ko-KR" altLang="en-US" sz="2000" dirty="0"/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350100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137181"/>
              </p:ext>
            </p:extLst>
          </p:nvPr>
        </p:nvGraphicFramePr>
        <p:xfrm>
          <a:off x="128588" y="692150"/>
          <a:ext cx="9648001" cy="599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5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구매품</a:t>
                      </a:r>
                      <a:r>
                        <a:rPr lang="ko-KR" altLang="en-US" sz="1200" baseline="0" dirty="0" smtClean="0"/>
                        <a:t> 조회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5171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472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1) </a:t>
                      </a:r>
                      <a:r>
                        <a:rPr lang="ko-KR" altLang="en-US" sz="1000" baseline="0" dirty="0" err="1" smtClean="0"/>
                        <a:t>구매품이</a:t>
                      </a:r>
                      <a:r>
                        <a:rPr lang="ko-KR" altLang="en-US" sz="1000" baseline="0" dirty="0" smtClean="0"/>
                        <a:t> 있는 컨텍스트 선택 및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컨텍스트 內 대상구매품이 있는 폴더 선택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2) </a:t>
                      </a:r>
                      <a:r>
                        <a:rPr lang="ko-KR" altLang="en-US" sz="1000" baseline="0" dirty="0" smtClean="0"/>
                        <a:t>폴더 內 부품 조회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상세조회</a:t>
                      </a:r>
                      <a:r>
                        <a:rPr lang="ko-KR" altLang="en-US" sz="1000" baseline="0" dirty="0" smtClean="0"/>
                        <a:t>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작성자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수정일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버전 등의 추가 기능이 있음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검색조건 입력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검색어의 일부분만 입력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검색조건을 </a:t>
                      </a:r>
                      <a:r>
                        <a:rPr lang="en-US" altLang="ko-KR" sz="1000" baseline="0" dirty="0" smtClean="0"/>
                        <a:t>Clear </a:t>
                      </a:r>
                      <a:r>
                        <a:rPr lang="ko-KR" altLang="en-US" sz="1000" baseline="0" dirty="0" smtClean="0"/>
                        <a:t>함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4) BOM </a:t>
                      </a:r>
                      <a:r>
                        <a:rPr lang="ko-KR" altLang="en-US" sz="1000" baseline="0" dirty="0" smtClean="0"/>
                        <a:t>보기</a:t>
                      </a:r>
                      <a:endParaRPr lang="en-US" altLang="ko-KR" sz="1000" baseline="0" dirty="0" smtClean="0"/>
                    </a:p>
                    <a:p>
                      <a:pPr marL="171450" marR="0" indent="-17145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 smtClean="0"/>
                        <a:t>아이콘을 클릭하여</a:t>
                      </a:r>
                      <a:r>
                        <a:rPr lang="en-US" altLang="ko-KR" sz="1000" baseline="0" dirty="0" smtClean="0"/>
                        <a:t>, BOM </a:t>
                      </a:r>
                      <a:r>
                        <a:rPr lang="ko-KR" altLang="en-US" sz="1000" baseline="0" dirty="0" smtClean="0"/>
                        <a:t>확인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" y="1163638"/>
            <a:ext cx="6267343" cy="2504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13. </a:t>
            </a:r>
            <a:r>
              <a:rPr lang="ko-KR" altLang="en-US" sz="2000" dirty="0" err="1" smtClean="0"/>
              <a:t>구매품</a:t>
            </a:r>
            <a:r>
              <a:rPr lang="ko-KR" altLang="en-US" sz="2000" dirty="0" smtClean="0"/>
              <a:t> 조회</a:t>
            </a:r>
            <a:endParaRPr lang="ko-KR" altLang="en-US" sz="2000" dirty="0"/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59" name="직사각형 58"/>
          <p:cNvSpPr/>
          <p:nvPr/>
        </p:nvSpPr>
        <p:spPr>
          <a:xfrm>
            <a:off x="5740325" y="1693086"/>
            <a:ext cx="477291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5601072" y="154430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22379" y="1691760"/>
            <a:ext cx="245438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6429797" y="154298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27" y="1297335"/>
            <a:ext cx="662484" cy="100811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1423145" y="154999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65019" y="2550613"/>
            <a:ext cx="108645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6361410" y="250254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08" y="3501008"/>
            <a:ext cx="190500" cy="190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4" y="3717032"/>
            <a:ext cx="6408710" cy="1133032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>
            <a:off x="3800872" y="2638742"/>
            <a:ext cx="2520280" cy="154900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1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92451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부품 생성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1) </a:t>
                      </a:r>
                      <a:r>
                        <a:rPr lang="ko-KR" altLang="en-US" sz="1000" baseline="0" dirty="0" smtClean="0"/>
                        <a:t>부품 추가 클릭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2) Class Type box</a:t>
                      </a:r>
                      <a:r>
                        <a:rPr lang="ko-KR" altLang="en-US" sz="1000" baseline="0" dirty="0" smtClean="0"/>
                        <a:t>를 클릭하면 조회 화면 팝업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상단 </a:t>
                      </a:r>
                      <a:r>
                        <a:rPr lang="en-US" altLang="ko-KR" sz="1000" baseline="0" dirty="0" smtClean="0"/>
                        <a:t>“Text Key-in” </a:t>
                      </a:r>
                      <a:r>
                        <a:rPr lang="ko-KR" altLang="en-US" sz="1000" baseline="0" dirty="0" smtClean="0"/>
                        <a:t>부분에 </a:t>
                      </a:r>
                      <a:r>
                        <a:rPr lang="en-US" altLang="ko-KR" sz="1000" baseline="0" dirty="0" smtClean="0"/>
                        <a:t>Class Type, Description, Prefix, CODE </a:t>
                      </a:r>
                      <a:r>
                        <a:rPr lang="ko-KR" altLang="en-US" sz="1000" baseline="0" dirty="0" smtClean="0"/>
                        <a:t>등의 값을 알고 있는 경우 조회 하여 입력</a:t>
                      </a: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Class Type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을 선택하면 기 등록된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Hierarchy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값이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자동입력됨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품명은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이상을 입력</a:t>
                      </a:r>
                      <a:b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파일명에 반영됨</a:t>
                      </a:r>
                      <a:b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품명이 </a:t>
                      </a:r>
                      <a:r>
                        <a:rPr lang="en-US" altLang="ko-KR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자리 이하일 경우 우측의 숫자가 빨간색으로 표시되고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이상일경우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파란색으로 표시됨 </a:t>
                      </a:r>
                    </a:p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baseline="0" dirty="0" smtClean="0"/>
                        <a:t>4) FOLDER </a:t>
                      </a:r>
                      <a:r>
                        <a:rPr lang="ko-KR" altLang="en-US" sz="1000" baseline="0" dirty="0" smtClean="0"/>
                        <a:t>선택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5)</a:t>
                      </a:r>
                      <a:r>
                        <a:rPr lang="ko-KR" altLang="en-US" sz="1000" baseline="0" dirty="0" smtClean="0"/>
                        <a:t> 체크 버튼을 눌러 도면의 정합성 체크 수행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Class Type, 16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자리 품명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Hierarchy,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체크아웃 유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무 등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lvl="0" indent="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“S” : Success (</a:t>
                      </a:r>
                      <a:r>
                        <a:rPr lang="ko-KR" altLang="en-US" sz="1000" baseline="0" dirty="0" smtClean="0"/>
                        <a:t>성공</a:t>
                      </a:r>
                      <a:r>
                        <a:rPr lang="en-US" altLang="ko-KR" sz="1000" baseline="0" dirty="0" smtClean="0"/>
                        <a:t>)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“E” : Error (</a:t>
                      </a:r>
                      <a:r>
                        <a:rPr lang="ko-KR" altLang="en-US" sz="1000" baseline="0" dirty="0" smtClean="0"/>
                        <a:t>메시지 출력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38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6) Error List</a:t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체크 후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Error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가 발생한 항목만 </a:t>
                      </a:r>
                      <a:r>
                        <a:rPr lang="en-US" altLang="ko-KR" sz="1000" b="1" baseline="0" dirty="0" err="1" smtClean="0">
                          <a:solidFill>
                            <a:srgbClr val="0000FF"/>
                          </a:solidFill>
                        </a:rPr>
                        <a:t>Listup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하여 보여주는 기능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indent="0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1000" baseline="0" dirty="0" smtClean="0"/>
                        <a:t>7)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채번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체크가 문제 없을 경우에만 활성화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PLM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과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I/F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하여 신규 부품 </a:t>
                      </a:r>
                      <a:r>
                        <a:rPr lang="ko-KR" altLang="en-US" sz="1000" b="1" baseline="0" dirty="0" err="1" smtClean="0">
                          <a:solidFill>
                            <a:srgbClr val="0000FF"/>
                          </a:solidFill>
                        </a:rPr>
                        <a:t>채번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 수행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38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어셈블리가 아닌 부품일 경우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별도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</a:rPr>
                        <a:t>도면작성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 및 승인이 필요하기에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altLang="ko-KR" sz="1000" b="1" baseline="0" dirty="0" err="1" smtClean="0">
                          <a:solidFill>
                            <a:srgbClr val="FF0000"/>
                          </a:solidFill>
                        </a:rPr>
                        <a:t>Creo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3D/2D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생성 후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일괄채번에서 할 것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" y="1125538"/>
            <a:ext cx="6340323" cy="20854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14. </a:t>
            </a:r>
            <a:r>
              <a:rPr lang="ko-KR" altLang="en-US" sz="2000" dirty="0" smtClean="0"/>
              <a:t>부품 생성</a:t>
            </a:r>
            <a:endParaRPr lang="ko-KR" altLang="en-US" sz="2000" dirty="0"/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59" name="직사각형 58"/>
          <p:cNvSpPr/>
          <p:nvPr/>
        </p:nvSpPr>
        <p:spPr>
          <a:xfrm>
            <a:off x="5571924" y="1281990"/>
            <a:ext cx="332861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95031" y="1280664"/>
            <a:ext cx="200623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6213773" y="113188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99905" y="1395977"/>
            <a:ext cx="508879" cy="23758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0690" y="1264915"/>
            <a:ext cx="321910" cy="10046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917377" y="115185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6" y="3645024"/>
            <a:ext cx="6340772" cy="9763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/>
          <p:cNvCxnSpPr>
            <a:stCxn id="13" idx="2"/>
          </p:cNvCxnSpPr>
          <p:nvPr/>
        </p:nvCxnSpPr>
        <p:spPr>
          <a:xfrm>
            <a:off x="2754345" y="1633563"/>
            <a:ext cx="614479" cy="201146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Oval 37"/>
          <p:cNvSpPr>
            <a:spLocks noChangeArrowheads="1"/>
          </p:cNvSpPr>
          <p:nvPr/>
        </p:nvSpPr>
        <p:spPr bwMode="auto">
          <a:xfrm>
            <a:off x="2712015" y="169207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90454" y="3890301"/>
            <a:ext cx="477291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4862" y="4114802"/>
            <a:ext cx="891714" cy="2969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51080" y="4256600"/>
            <a:ext cx="991280" cy="1554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83109" y="1532981"/>
            <a:ext cx="689472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3243856" y="138420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84901" y="1531145"/>
            <a:ext cx="643104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4445648" y="138236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16" y="1835987"/>
            <a:ext cx="1597037" cy="160550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직선 화살표 연결선 30"/>
          <p:cNvCxnSpPr>
            <a:stCxn id="29" idx="2"/>
            <a:endCxn id="9" idx="0"/>
          </p:cNvCxnSpPr>
          <p:nvPr/>
        </p:nvCxnSpPr>
        <p:spPr>
          <a:xfrm flipH="1">
            <a:off x="4625035" y="1619274"/>
            <a:ext cx="281418" cy="2167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5457056" y="113280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05772" y="1280665"/>
            <a:ext cx="189260" cy="8812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5895261" y="113321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30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1610966" y="1224595"/>
            <a:ext cx="3558058" cy="505702"/>
          </a:xfrm>
          <a:prstGeom prst="roundRect">
            <a:avLst>
              <a:gd name="adj" fmla="val 1109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B.0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C.0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D.0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E.0 ………..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09876" y="1224595"/>
            <a:ext cx="4235596" cy="505702"/>
          </a:xfrm>
          <a:prstGeom prst="roundRect">
            <a:avLst>
              <a:gd name="adj" fmla="val 936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00.0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01.0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02.0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03.0 </a:t>
            </a:r>
            <a:r>
              <a:rPr lang="ko-KR" altLang="en-US" sz="1400" b="1" dirty="0">
                <a:solidFill>
                  <a:schemeClr val="tx1"/>
                </a:solidFill>
              </a:rPr>
              <a:t>→</a:t>
            </a:r>
            <a:r>
              <a:rPr lang="en-US" altLang="ko-KR" sz="1400" b="1" dirty="0">
                <a:solidFill>
                  <a:schemeClr val="tx1"/>
                </a:solidFill>
              </a:rPr>
              <a:t> 04.0 ……….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01610" y="764705"/>
            <a:ext cx="20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u="sng" dirty="0">
                <a:latin typeface="+mn-ea"/>
                <a:ea typeface="+mn-ea"/>
              </a:rPr>
              <a:t>신 </a:t>
            </a:r>
            <a:r>
              <a:rPr lang="en-US" altLang="ko-KR" sz="1800" b="1" u="sng" dirty="0">
                <a:latin typeface="+mn-ea"/>
                <a:ea typeface="+mn-ea"/>
              </a:rPr>
              <a:t>PDM</a:t>
            </a:r>
            <a:endParaRPr lang="ko-KR" altLang="en-US" sz="1800" b="1" u="sng" dirty="0">
              <a:latin typeface="+mn-ea"/>
              <a:ea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5122" y="1224595"/>
            <a:ext cx="764992" cy="505702"/>
          </a:xfrm>
          <a:prstGeom prst="roundRect">
            <a:avLst>
              <a:gd name="adj" fmla="val 1109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버전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10966" y="1874315"/>
            <a:ext cx="8021984" cy="450575"/>
          </a:xfrm>
          <a:prstGeom prst="roundRect">
            <a:avLst>
              <a:gd name="adj" fmla="val 1109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2 </a:t>
            </a:r>
            <a:r>
              <a:rPr lang="ko-KR" altLang="en-US" sz="1400" b="1" dirty="0">
                <a:solidFill>
                  <a:schemeClr val="tx1"/>
                </a:solidFill>
              </a:rPr>
              <a:t>→</a:t>
            </a:r>
            <a:r>
              <a:rPr lang="en-US" altLang="ko-KR" sz="1400" b="1" dirty="0">
                <a:solidFill>
                  <a:schemeClr val="tx1"/>
                </a:solidFill>
              </a:rPr>
              <a:t>3 </a:t>
            </a:r>
            <a:r>
              <a:rPr lang="ko-KR" altLang="en-US" sz="1400" b="1" dirty="0">
                <a:solidFill>
                  <a:schemeClr val="tx1"/>
                </a:solidFill>
              </a:rPr>
              <a:t>→</a:t>
            </a:r>
            <a:r>
              <a:rPr lang="en-US" altLang="ko-KR" sz="1400" b="1" dirty="0">
                <a:solidFill>
                  <a:schemeClr val="tx1"/>
                </a:solidFill>
              </a:rPr>
              <a:t> 4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5 </a:t>
            </a:r>
            <a:r>
              <a:rPr lang="ko-KR" altLang="en-US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</a:rPr>
              <a:t>6 ……. (</a:t>
            </a:r>
            <a:r>
              <a:rPr lang="ko-KR" altLang="en-US" sz="1400" b="1" dirty="0">
                <a:solidFill>
                  <a:schemeClr val="tx1"/>
                </a:solidFill>
              </a:rPr>
              <a:t>현행 동일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5122" y="1874314"/>
            <a:ext cx="764992" cy="450575"/>
          </a:xfrm>
          <a:prstGeom prst="roundRect">
            <a:avLst>
              <a:gd name="adj" fmla="val 1109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이터레이션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35778"/>
              </p:ext>
            </p:extLst>
          </p:nvPr>
        </p:nvGraphicFramePr>
        <p:xfrm>
          <a:off x="358592" y="3717032"/>
          <a:ext cx="9274356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1362285180"/>
                    </a:ext>
                  </a:extLst>
                </a:gridCol>
                <a:gridCol w="624985">
                  <a:extLst>
                    <a:ext uri="{9D8B030D-6E8A-4147-A177-3AD203B41FA5}">
                      <a16:colId xmlns:a16="http://schemas.microsoft.com/office/drawing/2014/main" val="2525919243"/>
                    </a:ext>
                  </a:extLst>
                </a:gridCol>
                <a:gridCol w="624985">
                  <a:extLst>
                    <a:ext uri="{9D8B030D-6E8A-4147-A177-3AD203B41FA5}">
                      <a16:colId xmlns:a16="http://schemas.microsoft.com/office/drawing/2014/main" val="2664245605"/>
                    </a:ext>
                  </a:extLst>
                </a:gridCol>
                <a:gridCol w="695133">
                  <a:extLst>
                    <a:ext uri="{9D8B030D-6E8A-4147-A177-3AD203B41FA5}">
                      <a16:colId xmlns:a16="http://schemas.microsoft.com/office/drawing/2014/main" val="2561811191"/>
                    </a:ext>
                  </a:extLst>
                </a:gridCol>
                <a:gridCol w="819314">
                  <a:extLst>
                    <a:ext uri="{9D8B030D-6E8A-4147-A177-3AD203B41FA5}">
                      <a16:colId xmlns:a16="http://schemas.microsoft.com/office/drawing/2014/main" val="1939595646"/>
                    </a:ext>
                  </a:extLst>
                </a:gridCol>
                <a:gridCol w="1954929">
                  <a:extLst>
                    <a:ext uri="{9D8B030D-6E8A-4147-A177-3AD203B41FA5}">
                      <a16:colId xmlns:a16="http://schemas.microsoft.com/office/drawing/2014/main" val="1277235623"/>
                    </a:ext>
                  </a:extLst>
                </a:gridCol>
                <a:gridCol w="3488685">
                  <a:extLst>
                    <a:ext uri="{9D8B030D-6E8A-4147-A177-3AD203B41FA5}">
                      <a16:colId xmlns:a16="http://schemas.microsoft.com/office/drawing/2014/main" val="3911426718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파일이름</a:t>
                      </a:r>
                      <a:endParaRPr lang="en-US" altLang="ko-KR" sz="1200" b="1" dirty="0" smtClean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(A.PRT)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PLM</a:t>
                      </a:r>
                      <a:endParaRPr lang="en-US" altLang="ko-KR" sz="1200" b="1" baseline="0" dirty="0" smtClean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aseline="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PDM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200" b="1" dirty="0" smtClean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5684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 w="3175"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추가정보</a:t>
                      </a:r>
                      <a:endParaRPr lang="ko-KR" altLang="en-US" sz="1200" b="1" dirty="0">
                        <a:ln w="3175"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9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A.PRT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02.1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릴리즈됨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PDM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MIGRATION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PLM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최종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</a:rPr>
                        <a:t>도면버전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 기준으로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Migration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14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A.PRT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작업중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5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A.PRT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작업중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7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A.PRT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작업중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6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A.PRT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00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작업중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86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0434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42900" y="764704"/>
            <a:ext cx="20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u="sng" dirty="0">
                <a:latin typeface="+mn-ea"/>
                <a:ea typeface="+mn-ea"/>
              </a:rPr>
              <a:t>구</a:t>
            </a:r>
            <a:r>
              <a:rPr lang="en-US" altLang="ko-KR" sz="1800" b="1" u="sng" dirty="0">
                <a:latin typeface="+mn-ea"/>
                <a:ea typeface="+mn-ea"/>
              </a:rPr>
              <a:t>PDM</a:t>
            </a:r>
            <a:endParaRPr lang="ko-KR" altLang="en-US" sz="1800" b="1" u="sng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384" y="2564904"/>
            <a:ext cx="929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 dirty="0" smtClean="0">
                <a:latin typeface="+mn-ea"/>
                <a:ea typeface="+mn-ea"/>
              </a:rPr>
              <a:t>PDM </a:t>
            </a:r>
            <a:r>
              <a:rPr lang="en-US" altLang="ko-KR" sz="1200" dirty="0">
                <a:latin typeface="+mn-ea"/>
                <a:ea typeface="+mn-ea"/>
              </a:rPr>
              <a:t>/ PLM</a:t>
            </a:r>
            <a:r>
              <a:rPr lang="ko-KR" altLang="en-US" sz="1200" dirty="0">
                <a:latin typeface="+mn-ea"/>
                <a:ea typeface="+mn-ea"/>
              </a:rPr>
              <a:t>간 도면 정합성 확보를 위해 </a:t>
            </a:r>
            <a:r>
              <a:rPr lang="en-US" altLang="ko-KR" sz="1200" dirty="0">
                <a:latin typeface="+mn-ea"/>
                <a:ea typeface="+mn-ea"/>
              </a:rPr>
              <a:t>PDM Data</a:t>
            </a:r>
            <a:r>
              <a:rPr lang="ko-KR" altLang="en-US" sz="1200" dirty="0">
                <a:latin typeface="+mn-ea"/>
                <a:ea typeface="+mn-ea"/>
              </a:rPr>
              <a:t>의 버전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상태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라이프사이클</a:t>
            </a:r>
            <a:r>
              <a:rPr lang="en-US" altLang="ko-KR" sz="1200" dirty="0">
                <a:latin typeface="+mn-ea"/>
                <a:ea typeface="+mn-ea"/>
              </a:rPr>
              <a:t>) </a:t>
            </a:r>
            <a:r>
              <a:rPr lang="ko-KR" altLang="en-US" sz="1200" dirty="0">
                <a:latin typeface="+mn-ea"/>
                <a:ea typeface="+mn-ea"/>
              </a:rPr>
              <a:t>업데이트 필요함 </a:t>
            </a:r>
            <a:r>
              <a:rPr lang="en-US" altLang="ko-KR" sz="1200" dirty="0">
                <a:latin typeface="+mn-ea"/>
                <a:ea typeface="+mn-ea"/>
              </a:rPr>
              <a:t>(PLM </a:t>
            </a:r>
            <a:r>
              <a:rPr lang="ko-KR" altLang="en-US" sz="1200" dirty="0">
                <a:latin typeface="+mn-ea"/>
                <a:ea typeface="+mn-ea"/>
              </a:rPr>
              <a:t>기준으로 </a:t>
            </a:r>
            <a:r>
              <a:rPr lang="en-US" altLang="ko-KR" sz="1200" dirty="0">
                <a:latin typeface="+mn-ea"/>
                <a:ea typeface="+mn-ea"/>
              </a:rPr>
              <a:t>PDM </a:t>
            </a:r>
            <a:r>
              <a:rPr lang="ko-KR" altLang="en-US" sz="1200" dirty="0">
                <a:latin typeface="+mn-ea"/>
                <a:ea typeface="+mn-ea"/>
              </a:rPr>
              <a:t>변경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1) </a:t>
            </a:r>
            <a:r>
              <a:rPr lang="en-US" altLang="ko-KR" sz="1200" dirty="0">
                <a:latin typeface="+mn-ea"/>
                <a:ea typeface="+mn-ea"/>
              </a:rPr>
              <a:t>Data Cleansing</a:t>
            </a:r>
            <a:r>
              <a:rPr lang="ko-KR" altLang="en-US" sz="1200" dirty="0">
                <a:latin typeface="+mn-ea"/>
                <a:ea typeface="+mn-ea"/>
              </a:rPr>
              <a:t>팀에서 </a:t>
            </a:r>
            <a:r>
              <a:rPr lang="en-US" altLang="ko-KR" sz="1200" dirty="0">
                <a:latin typeface="+mn-ea"/>
                <a:ea typeface="+mn-ea"/>
              </a:rPr>
              <a:t>Data Cleansing </a:t>
            </a:r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200" dirty="0">
                <a:latin typeface="+mn-ea"/>
                <a:ea typeface="+mn-ea"/>
              </a:rPr>
              <a:t>Migration </a:t>
            </a:r>
            <a:r>
              <a:rPr lang="ko-KR" altLang="en-US" sz="1200" dirty="0" err="1">
                <a:latin typeface="+mn-ea"/>
                <a:ea typeface="+mn-ea"/>
              </a:rPr>
              <a:t>진행완료함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약 </a:t>
            </a:r>
            <a:r>
              <a:rPr lang="en-US" altLang="ko-KR" sz="1200" dirty="0">
                <a:latin typeface="+mn-ea"/>
                <a:ea typeface="+mn-ea"/>
              </a:rPr>
              <a:t>11,000</a:t>
            </a:r>
            <a:r>
              <a:rPr lang="ko-KR" altLang="en-US" sz="1200" dirty="0">
                <a:latin typeface="+mn-ea"/>
                <a:ea typeface="+mn-ea"/>
              </a:rPr>
              <a:t>건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) Data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버전 및 상태가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  <a:ea typeface="+mn-ea"/>
              </a:rPr>
              <a:t>구체계인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경우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2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설계자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Data Cleansing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 진행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(2D/3D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도면 일치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CAE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팀에 버전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상태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라이프사이클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 업데이트 요청 할 것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2. Data </a:t>
            </a:r>
            <a:r>
              <a:rPr lang="ko-KR" altLang="en-US" sz="2000" dirty="0" smtClean="0"/>
              <a:t>버전 체계</a:t>
            </a:r>
            <a:endParaRPr lang="ko-KR" altLang="en-US" sz="2000" dirty="0"/>
          </a:p>
        </p:txBody>
      </p:sp>
      <p:sp>
        <p:nvSpPr>
          <p:cNvPr id="16" name="제목 1"/>
          <p:cNvSpPr txBox="1">
            <a:spLocks/>
          </p:cNvSpPr>
          <p:nvPr/>
        </p:nvSpPr>
        <p:spPr bwMode="auto">
          <a:xfrm>
            <a:off x="6825208" y="77140"/>
            <a:ext cx="2807380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2499979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882142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EBOM</a:t>
                      </a:r>
                      <a:r>
                        <a:rPr lang="ko-KR" altLang="en-US" sz="1200" smtClean="0"/>
                        <a:t> </a:t>
                      </a:r>
                      <a:r>
                        <a:rPr lang="en-US" altLang="ko-KR" sz="1200" dirty="0" smtClean="0"/>
                        <a:t>&gt; EBOM </a:t>
                      </a:r>
                      <a:r>
                        <a:rPr lang="ko-KR" altLang="en-US" sz="1200" smtClean="0"/>
                        <a:t>검토 조회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상세조회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상세조회</a:t>
                      </a:r>
                      <a:r>
                        <a:rPr lang="ko-KR" altLang="en-US" sz="1000" baseline="0" dirty="0" smtClean="0"/>
                        <a:t>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작성자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수정일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버전 등의 추가 기능이 있음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검색조건 입력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검색어의 일부분만 입력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검색조건을 </a:t>
                      </a:r>
                      <a:r>
                        <a:rPr lang="en-US" altLang="ko-KR" sz="1000" baseline="0" dirty="0" smtClean="0"/>
                        <a:t>Clear </a:t>
                      </a:r>
                      <a:r>
                        <a:rPr lang="ko-KR" altLang="en-US" sz="1000" baseline="0" dirty="0" smtClean="0"/>
                        <a:t>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" y="1102124"/>
            <a:ext cx="6336702" cy="26325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1) </a:t>
            </a:r>
            <a:r>
              <a:rPr lang="ko-KR" altLang="en-US" sz="2000" dirty="0" smtClean="0"/>
              <a:t>검토 조회</a:t>
            </a:r>
            <a:endParaRPr lang="ko-KR" altLang="en-US" sz="2000" dirty="0"/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59" name="직사각형 58"/>
          <p:cNvSpPr/>
          <p:nvPr/>
        </p:nvSpPr>
        <p:spPr>
          <a:xfrm>
            <a:off x="5598565" y="1646247"/>
            <a:ext cx="590476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5479281" y="153668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202982" y="1644921"/>
            <a:ext cx="29160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6429797" y="153536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29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228403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EBOM</a:t>
                      </a:r>
                      <a:r>
                        <a:rPr lang="ko-KR" altLang="en-US" sz="1200" smtClean="0"/>
                        <a:t> </a:t>
                      </a:r>
                      <a:r>
                        <a:rPr lang="en-US" altLang="ko-KR" sz="1200" dirty="0" smtClean="0"/>
                        <a:t>&gt; EBOM </a:t>
                      </a:r>
                      <a:r>
                        <a:rPr lang="ko-KR" altLang="en-US" sz="1200" smtClean="0"/>
                        <a:t>편집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EBOM </a:t>
                      </a:r>
                      <a:r>
                        <a:rPr lang="ko-KR" altLang="en-US" sz="1000" baseline="0" dirty="0" smtClean="0"/>
                        <a:t>편집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부품 선택창을 여는 기능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1000" baseline="0" dirty="0" smtClean="0"/>
                        <a:t>2)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부품을 선택 후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추가함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체크아웃</a:t>
                      </a:r>
                      <a:endParaRPr lang="en-US" altLang="ko-KR" sz="1000" b="1" kern="1200" baseline="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EBOM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편집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가장 먼저 체크아웃 클릭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</a:rPr>
                        <a:t>편집조건은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</a:rPr>
                        <a:t>다음페이지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 참고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부품 편집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Easy Context Menu </a:t>
                      </a:r>
                      <a:r>
                        <a:rPr lang="ko-KR" altLang="en-US" sz="1000" baseline="0" dirty="0" smtClean="0"/>
                        <a:t>내 필요한 기능 사용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확장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레벨별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전체 확장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축소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삽입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기존부품을</a:t>
                      </a:r>
                      <a:r>
                        <a:rPr lang="ko-KR" altLang="en-US" sz="1000" baseline="0" dirty="0" smtClean="0"/>
                        <a:t> 추가함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구조변경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아래로 이동함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제거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삭제 기능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수량변경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동일 순번에 수량 변경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개정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버전 업그레이드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5) </a:t>
                      </a:r>
                      <a:r>
                        <a:rPr lang="ko-KR" altLang="en-US" sz="1000" baseline="0" dirty="0" smtClean="0"/>
                        <a:t>체크인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마우스 </a:t>
                      </a:r>
                      <a:r>
                        <a:rPr lang="ko-KR" altLang="en-US" sz="1000" baseline="0" dirty="0" err="1" smtClean="0"/>
                        <a:t>우클릭</a:t>
                      </a:r>
                      <a:r>
                        <a:rPr lang="ko-KR" altLang="en-US" sz="1000" baseline="0" dirty="0" smtClean="0"/>
                        <a:t> 하여 </a:t>
                      </a:r>
                      <a:r>
                        <a:rPr lang="ko-KR" altLang="en-US" sz="1000" baseline="0" dirty="0" err="1" smtClean="0"/>
                        <a:t>부품별</a:t>
                      </a:r>
                      <a:r>
                        <a:rPr lang="ko-KR" altLang="en-US" sz="1000" baseline="0" dirty="0" smtClean="0"/>
                        <a:t> 체크인 가능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또는 </a:t>
                      </a:r>
                      <a:r>
                        <a:rPr lang="ko-KR" altLang="en-US" sz="1000" baseline="0" dirty="0" err="1" smtClean="0"/>
                        <a:t>전체체크인</a:t>
                      </a:r>
                      <a:r>
                        <a:rPr lang="ko-KR" altLang="en-US" sz="1000" baseline="0" dirty="0" smtClean="0"/>
                        <a:t> 버튼으로 일괄 체크인 가능</a:t>
                      </a: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3" y="4377482"/>
            <a:ext cx="5473960" cy="289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1136284"/>
            <a:ext cx="6254970" cy="3012796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59" name="직사각형 58"/>
          <p:cNvSpPr/>
          <p:nvPr/>
        </p:nvSpPr>
        <p:spPr>
          <a:xfrm>
            <a:off x="5681959" y="1665297"/>
            <a:ext cx="432048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5565701" y="155573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022756" y="3212976"/>
            <a:ext cx="205829" cy="72008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97" name="Oval 37"/>
          <p:cNvSpPr>
            <a:spLocks noChangeArrowheads="1"/>
          </p:cNvSpPr>
          <p:nvPr/>
        </p:nvSpPr>
        <p:spPr bwMode="auto">
          <a:xfrm>
            <a:off x="2031152" y="304882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/>
          <p:cNvCxnSpPr>
            <a:stCxn id="29" idx="2"/>
          </p:cNvCxnSpPr>
          <p:nvPr/>
        </p:nvCxnSpPr>
        <p:spPr>
          <a:xfrm flipH="1">
            <a:off x="2917898" y="3057524"/>
            <a:ext cx="2449531" cy="150717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238652" y="2916067"/>
            <a:ext cx="257553" cy="14145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1" name="Oval 37"/>
          <p:cNvSpPr>
            <a:spLocks noChangeArrowheads="1"/>
          </p:cNvSpPr>
          <p:nvPr/>
        </p:nvSpPr>
        <p:spPr bwMode="auto">
          <a:xfrm>
            <a:off x="5161405" y="27607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008" y="5414752"/>
            <a:ext cx="1239137" cy="9331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47" y="4546591"/>
            <a:ext cx="933177" cy="173632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00752" y="5978954"/>
            <a:ext cx="596065" cy="19207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00752" y="5772984"/>
            <a:ext cx="596065" cy="19207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08" name="Oval 37"/>
          <p:cNvSpPr>
            <a:spLocks noChangeArrowheads="1"/>
          </p:cNvSpPr>
          <p:nvPr/>
        </p:nvSpPr>
        <p:spPr bwMode="auto">
          <a:xfrm>
            <a:off x="3299945" y="598812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3303053" y="578572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Oval 37"/>
          <p:cNvSpPr>
            <a:spLocks noChangeArrowheads="1"/>
          </p:cNvSpPr>
          <p:nvPr/>
        </p:nvSpPr>
        <p:spPr bwMode="auto">
          <a:xfrm>
            <a:off x="2216696" y="520589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44097" y="1652696"/>
            <a:ext cx="432048" cy="15661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1658388" y="164768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2) EBOM </a:t>
            </a:r>
            <a:r>
              <a:rPr lang="ko-KR" altLang="en-US" sz="2000" dirty="0" smtClean="0"/>
              <a:t>편집</a:t>
            </a:r>
            <a:endParaRPr lang="ko-KR" altLang="en-US" sz="20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968" y="4509120"/>
            <a:ext cx="1888232" cy="20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58120"/>
              </p:ext>
            </p:extLst>
          </p:nvPr>
        </p:nvGraphicFramePr>
        <p:xfrm>
          <a:off x="128464" y="692150"/>
          <a:ext cx="9648125" cy="60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215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EBOM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&gt; EBOM </a:t>
                      </a:r>
                      <a:r>
                        <a:rPr lang="ko-KR" altLang="en-US" sz="1200" dirty="0" smtClean="0"/>
                        <a:t>편집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확장 </a:t>
                      </a:r>
                      <a:r>
                        <a:rPr lang="en-US" altLang="ko-KR" sz="900" baseline="0" dirty="0" smtClean="0"/>
                        <a:t>(BOM </a:t>
                      </a:r>
                      <a:r>
                        <a:rPr lang="ko-KR" altLang="en-US" sz="900" baseline="0" dirty="0" smtClean="0"/>
                        <a:t>전개</a:t>
                      </a:r>
                      <a:r>
                        <a:rPr lang="en-US" altLang="ko-KR" sz="900" baseline="0" dirty="0" smtClean="0"/>
                        <a:t>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선택 된 레벨까지 확장 가능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전체 확장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축소 기능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삽입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부품 </a:t>
                      </a:r>
                      <a:r>
                        <a:rPr lang="ko-KR" altLang="en-US" sz="900" baseline="0" dirty="0" err="1" smtClean="0"/>
                        <a:t>추가시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 1</a:t>
                      </a:r>
                      <a:r>
                        <a:rPr lang="ko-KR" altLang="en-US" sz="900" baseline="0" dirty="0" smtClean="0"/>
                        <a:t>레벨은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(7933)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와 </a:t>
                      </a:r>
                      <a:r>
                        <a:rPr lang="ko-KR" altLang="en-US" sz="900" baseline="0" dirty="0" err="1" smtClean="0"/>
                        <a:t>첨부품의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하위구성</a:t>
                      </a:r>
                      <a:r>
                        <a:rPr lang="ko-KR" altLang="en-US" sz="900" baseline="0" dirty="0" smtClean="0"/>
                        <a:t> 만 가능함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신규 부품 추가 불가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</a:t>
                      </a:r>
                      <a:r>
                        <a:rPr lang="ko-KR" altLang="en-US" sz="900" baseline="0" dirty="0" smtClean="0"/>
                        <a:t>→ 반드시 </a:t>
                      </a:r>
                      <a:r>
                        <a:rPr lang="ko-KR" altLang="en-US" sz="900" baseline="0" dirty="0" err="1" smtClean="0"/>
                        <a:t>릴리즈된</a:t>
                      </a:r>
                      <a:r>
                        <a:rPr lang="ko-KR" altLang="en-US" sz="900" baseline="0" dirty="0" smtClean="0"/>
                        <a:t> 부품만 구성 가능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구조변경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부품의 순서를 변경하는 기능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</a:t>
                      </a:r>
                      <a:r>
                        <a:rPr lang="ko-KR" altLang="en-US" sz="900" baseline="0" dirty="0" smtClean="0"/>
                        <a:t>은 순서 변경 불가하며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의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 하위만 순서 변경 가능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위로</a:t>
                      </a:r>
                      <a:r>
                        <a:rPr lang="en-US" altLang="ko-KR" sz="900" baseline="0" dirty="0" smtClean="0"/>
                        <a:t>,</a:t>
                      </a:r>
                      <a:r>
                        <a:rPr lang="ko-KR" altLang="en-US" sz="900" baseline="0" dirty="0" smtClean="0"/>
                        <a:t> 아래로 </a:t>
                      </a:r>
                      <a:r>
                        <a:rPr lang="en-US" altLang="ko-KR" sz="900" baseline="0" dirty="0" smtClean="0"/>
                        <a:t>1</a:t>
                      </a:r>
                      <a:r>
                        <a:rPr lang="ko-KR" altLang="en-US" sz="900" baseline="0" dirty="0" smtClean="0"/>
                        <a:t>칸씩 이동하여 </a:t>
                      </a:r>
                      <a:r>
                        <a:rPr lang="ko-KR" altLang="en-US" sz="900" baseline="0" dirty="0" err="1" smtClean="0"/>
                        <a:t>순서변경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제거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BOM</a:t>
                      </a:r>
                      <a:r>
                        <a:rPr lang="ko-KR" altLang="en-US" sz="900" baseline="0" dirty="0" smtClean="0"/>
                        <a:t>에서 부품을 삭제 할 때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</a:t>
                      </a:r>
                      <a:r>
                        <a:rPr lang="ko-KR" altLang="en-US" sz="900" baseline="0" dirty="0" smtClean="0"/>
                        <a:t>은 삭제가 불가하며 추가 구성된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와 그 하위 부품만 제거 가능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편집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① </a:t>
                      </a:r>
                      <a:r>
                        <a:rPr lang="ko-KR" altLang="en-US" sz="900" baseline="0" dirty="0" err="1" smtClean="0"/>
                        <a:t>수량변경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부품의 </a:t>
                      </a:r>
                      <a:r>
                        <a:rPr lang="ko-KR" altLang="en-US" sz="900" baseline="0" dirty="0" err="1" smtClean="0"/>
                        <a:t>수량변경시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② 개정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err="1" smtClean="0"/>
                        <a:t>릴리즈된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EBOM</a:t>
                      </a:r>
                      <a:r>
                        <a:rPr lang="ko-KR" altLang="en-US" sz="900" baseline="0" dirty="0" smtClean="0"/>
                        <a:t>의 </a:t>
                      </a:r>
                      <a:r>
                        <a:rPr lang="ko-KR" altLang="en-US" sz="900" baseline="0" dirty="0" err="1" smtClean="0"/>
                        <a:t>수정시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③ 체크인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err="1" smtClean="0"/>
                        <a:t>체크아웃된</a:t>
                      </a:r>
                      <a:r>
                        <a:rPr lang="ko-KR" altLang="en-US" sz="900" baseline="0" dirty="0" smtClean="0"/>
                        <a:t> 객체를 </a:t>
                      </a:r>
                      <a:r>
                        <a:rPr lang="ko-KR" altLang="en-US" sz="900" baseline="0" dirty="0" err="1" smtClean="0"/>
                        <a:t>저장할때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④ 체크아웃 </a:t>
                      </a:r>
                      <a:r>
                        <a:rPr lang="en-US" altLang="ko-KR" sz="900" baseline="0" dirty="0" smtClean="0"/>
                        <a:t>: BOM </a:t>
                      </a:r>
                      <a:r>
                        <a:rPr lang="ko-KR" altLang="en-US" sz="900" baseline="0" dirty="0" smtClean="0"/>
                        <a:t>수정 시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⑤ 체크아웃 취소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체크아웃 </a:t>
                      </a:r>
                      <a:r>
                        <a:rPr lang="ko-KR" altLang="en-US" sz="900" baseline="0" dirty="0" err="1" smtClean="0"/>
                        <a:t>취소시</a:t>
                      </a:r>
                      <a:r>
                        <a:rPr lang="ko-KR" altLang="en-US" sz="900" baseline="0" dirty="0" smtClean="0"/>
                        <a:t> 사용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</a:t>
                      </a:r>
                      <a:r>
                        <a:rPr lang="ko-KR" altLang="en-US" sz="900" baseline="0" dirty="0" smtClean="0"/>
                        <a:t>→ </a:t>
                      </a:r>
                      <a:r>
                        <a:rPr lang="ko-KR" altLang="en-US" sz="900" baseline="0" dirty="0" err="1" smtClean="0"/>
                        <a:t>취소시</a:t>
                      </a:r>
                      <a:r>
                        <a:rPr lang="ko-KR" altLang="en-US" sz="900" baseline="0" dirty="0" smtClean="0"/>
                        <a:t> 최초 상태로 변경됨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* EBOM</a:t>
                      </a:r>
                      <a:r>
                        <a:rPr lang="ko-KR" altLang="en-US" sz="900" baseline="0" dirty="0" smtClean="0"/>
                        <a:t>은 </a:t>
                      </a:r>
                      <a:r>
                        <a:rPr lang="ko-KR" altLang="en-US" sz="900" baseline="0" dirty="0" err="1" smtClean="0"/>
                        <a:t>수량변경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개정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체크인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체크아웃 사용불가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최상위 </a:t>
                      </a:r>
                      <a:r>
                        <a:rPr lang="en-US" altLang="ko-KR" sz="900" baseline="0" dirty="0" smtClean="0"/>
                        <a:t>EBOM,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하위 </a:t>
                      </a:r>
                      <a:r>
                        <a:rPr lang="ko-KR" altLang="en-US" sz="900" baseline="0" dirty="0" err="1" smtClean="0"/>
                        <a:t>구성시에만</a:t>
                      </a:r>
                      <a:r>
                        <a:rPr lang="ko-KR" altLang="en-US" sz="900" baseline="0" dirty="0" smtClean="0"/>
                        <a:t> 사용가능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기타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부품 복사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붙여넣기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비우기 시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</a:t>
                      </a:r>
                      <a:r>
                        <a:rPr lang="ko-KR" altLang="en-US" sz="900" baseline="0" dirty="0" smtClean="0"/>
                        <a:t>은 사용 불가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와 그 하위구성에만 사용가능</a:t>
                      </a:r>
                      <a:endParaRPr lang="en-US" altLang="ko-KR" sz="9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2) EBOM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편집기 메뉴 </a:t>
            </a:r>
            <a:endParaRPr lang="ko-KR" altLang="en-US" sz="20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560512" y="1268760"/>
            <a:ext cx="5281168" cy="4680520"/>
            <a:chOff x="902864" y="2060848"/>
            <a:chExt cx="3690096" cy="32704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559" y="2507777"/>
              <a:ext cx="1200150" cy="2200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992559" y="2543555"/>
              <a:ext cx="1152128" cy="20901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 err="1">
                <a:solidFill>
                  <a:schemeClr val="tx1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2921"/>
            <a:stretch/>
          </p:blipFill>
          <p:spPr>
            <a:xfrm>
              <a:off x="3512839" y="2060848"/>
              <a:ext cx="1080120" cy="11744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직선 화살표 연결선 9"/>
            <p:cNvCxnSpPr>
              <a:stCxn id="9" idx="3"/>
              <a:endCxn id="4" idx="1"/>
            </p:cNvCxnSpPr>
            <p:nvPr/>
          </p:nvCxnSpPr>
          <p:spPr>
            <a:xfrm>
              <a:off x="2144687" y="2648062"/>
              <a:ext cx="13681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16667" b="-6313"/>
            <a:stretch/>
          </p:blipFill>
          <p:spPr>
            <a:xfrm>
              <a:off x="3512840" y="3399676"/>
              <a:ext cx="1080119" cy="228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992559" y="2842854"/>
              <a:ext cx="1152128" cy="20901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7" name="꺾인 연결선 16"/>
            <p:cNvCxnSpPr>
              <a:endCxn id="12" idx="1"/>
            </p:cNvCxnSpPr>
            <p:nvPr/>
          </p:nvCxnSpPr>
          <p:spPr>
            <a:xfrm>
              <a:off x="2144687" y="2948665"/>
              <a:ext cx="1368153" cy="565139"/>
            </a:xfrm>
            <a:prstGeom prst="bentConnector3">
              <a:avLst>
                <a:gd name="adj1" fmla="val 6717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r="16667"/>
            <a:stretch/>
          </p:blipFill>
          <p:spPr>
            <a:xfrm>
              <a:off x="3512840" y="3837081"/>
              <a:ext cx="1080120" cy="408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92559" y="3105369"/>
              <a:ext cx="1152128" cy="20901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3" name="꺾인 연결선 22"/>
            <p:cNvCxnSpPr>
              <a:stCxn id="21" idx="3"/>
              <a:endCxn id="18" idx="1"/>
            </p:cNvCxnSpPr>
            <p:nvPr/>
          </p:nvCxnSpPr>
          <p:spPr>
            <a:xfrm>
              <a:off x="2144687" y="3209876"/>
              <a:ext cx="1368153" cy="831228"/>
            </a:xfrm>
            <a:prstGeom prst="bentConnector3">
              <a:avLst>
                <a:gd name="adj1" fmla="val 4860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rcRect t="-1" r="12947" b="3121"/>
            <a:stretch/>
          </p:blipFill>
          <p:spPr>
            <a:xfrm>
              <a:off x="3512839" y="4427909"/>
              <a:ext cx="1080119" cy="903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992559" y="3339900"/>
              <a:ext cx="1152128" cy="19001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92559" y="3638517"/>
              <a:ext cx="1152128" cy="25290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3" name="꺾인 연결선 32"/>
            <p:cNvCxnSpPr>
              <a:stCxn id="31" idx="3"/>
              <a:endCxn id="25" idx="1"/>
            </p:cNvCxnSpPr>
            <p:nvPr/>
          </p:nvCxnSpPr>
          <p:spPr>
            <a:xfrm>
              <a:off x="2144687" y="3764971"/>
              <a:ext cx="1368152" cy="1114611"/>
            </a:xfrm>
            <a:prstGeom prst="bentConnector3">
              <a:avLst>
                <a:gd name="adj1" fmla="val 3097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902864" y="2446598"/>
              <a:ext cx="179387" cy="179388"/>
            </a:xfrm>
            <a:prstGeom prst="ellipse">
              <a:avLst/>
            </a:prstGeom>
            <a:solidFill>
              <a:schemeClr val="tx1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Oval 37"/>
            <p:cNvSpPr>
              <a:spLocks noChangeArrowheads="1"/>
            </p:cNvSpPr>
            <p:nvPr/>
          </p:nvSpPr>
          <p:spPr bwMode="auto">
            <a:xfrm>
              <a:off x="902864" y="2765218"/>
              <a:ext cx="179387" cy="179388"/>
            </a:xfrm>
            <a:prstGeom prst="ellipse">
              <a:avLst/>
            </a:prstGeom>
            <a:solidFill>
              <a:schemeClr val="tx1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902864" y="3038405"/>
              <a:ext cx="179387" cy="179388"/>
            </a:xfrm>
            <a:prstGeom prst="ellipse">
              <a:avLst/>
            </a:prstGeom>
            <a:solidFill>
              <a:schemeClr val="tx1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902864" y="3299529"/>
              <a:ext cx="179387" cy="179388"/>
            </a:xfrm>
            <a:prstGeom prst="ellipse">
              <a:avLst/>
            </a:prstGeom>
            <a:solidFill>
              <a:schemeClr val="tx1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902864" y="3555430"/>
              <a:ext cx="179387" cy="179388"/>
            </a:xfrm>
            <a:prstGeom prst="ellipse">
              <a:avLst/>
            </a:prstGeom>
            <a:solidFill>
              <a:schemeClr val="tx1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2559" y="3952603"/>
              <a:ext cx="1152128" cy="7005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902864" y="3913087"/>
              <a:ext cx="179387" cy="179388"/>
            </a:xfrm>
            <a:prstGeom prst="ellipse">
              <a:avLst/>
            </a:prstGeom>
            <a:solidFill>
              <a:schemeClr val="tx1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1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2) EBOM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단축키</a:t>
            </a:r>
            <a:endParaRPr lang="ko-KR" altLang="en-US" sz="20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17498"/>
              </p:ext>
            </p:extLst>
          </p:nvPr>
        </p:nvGraphicFramePr>
        <p:xfrm>
          <a:off x="139949" y="700187"/>
          <a:ext cx="9493000" cy="563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1900419053"/>
                    </a:ext>
                  </a:extLst>
                </a:gridCol>
                <a:gridCol w="534724">
                  <a:extLst>
                    <a:ext uri="{9D8B030D-6E8A-4147-A177-3AD203B41FA5}">
                      <a16:colId xmlns:a16="http://schemas.microsoft.com/office/drawing/2014/main" val="2861106909"/>
                    </a:ext>
                  </a:extLst>
                </a:gridCol>
                <a:gridCol w="839463">
                  <a:extLst>
                    <a:ext uri="{9D8B030D-6E8A-4147-A177-3AD203B41FA5}">
                      <a16:colId xmlns:a16="http://schemas.microsoft.com/office/drawing/2014/main" val="733394623"/>
                    </a:ext>
                  </a:extLst>
                </a:gridCol>
                <a:gridCol w="2634409">
                  <a:extLst>
                    <a:ext uri="{9D8B030D-6E8A-4147-A177-3AD203B41FA5}">
                      <a16:colId xmlns:a16="http://schemas.microsoft.com/office/drawing/2014/main" val="1985045244"/>
                    </a:ext>
                  </a:extLst>
                </a:gridCol>
                <a:gridCol w="2042371">
                  <a:extLst>
                    <a:ext uri="{9D8B030D-6E8A-4147-A177-3AD203B41FA5}">
                      <a16:colId xmlns:a16="http://schemas.microsoft.com/office/drawing/2014/main" val="571253933"/>
                    </a:ext>
                  </a:extLst>
                </a:gridCol>
                <a:gridCol w="3113260">
                  <a:extLst>
                    <a:ext uri="{9D8B030D-6E8A-4147-A177-3AD203B41FA5}">
                      <a16:colId xmlns:a16="http://schemas.microsoft.com/office/drawing/2014/main" val="3728607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키조합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작동 조건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97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Ctrl 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동일 레벨 內 상위로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이동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순서 변경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953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↓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동일 레벨 內 하위로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이동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순서 변경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21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→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Assembly 1</a:t>
                      </a:r>
                      <a:r>
                        <a:rPr lang="ko-KR" altLang="en-US" sz="1000" u="none" strike="noStrike">
                          <a:effectLst/>
                        </a:rPr>
                        <a:t>레벨 확장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8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Assembly 1</a:t>
                      </a:r>
                      <a:r>
                        <a:rPr lang="ko-KR" altLang="en-US" sz="1000" u="none" strike="noStrike">
                          <a:effectLst/>
                        </a:rPr>
                        <a:t>레벨 축소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717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마우스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멀티 셀렉트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244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잘라내기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582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복사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01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붙여넣기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71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비우기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잘라내기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복사 취소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66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Shift 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위로 연속된 부품의 다중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40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↓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아래로 연속된 부품의 다중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273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마우스 클릭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클릭하는 지점까지 연속된 부품 다중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EBOM/MBOM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389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아웃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 smtClean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상태가 작업 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중 인 객체만 가능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101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아웃 취소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체크아웃 된 경우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823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체크아웃 된 경우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613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전체 확장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775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전체 축소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08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숫자패드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1~5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레벨 확장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1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확장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5: 5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레벨까지 확장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13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9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2) EBOM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편집 조건</a:t>
            </a:r>
            <a:endParaRPr lang="ko-KR" altLang="en-US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4DC664-BD0B-4BDF-ADCD-EE587A07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43356"/>
              </p:ext>
            </p:extLst>
          </p:nvPr>
        </p:nvGraphicFramePr>
        <p:xfrm>
          <a:off x="128588" y="692150"/>
          <a:ext cx="9504362" cy="564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60">
                  <a:extLst>
                    <a:ext uri="{9D8B030D-6E8A-4147-A177-3AD203B41FA5}">
                      <a16:colId xmlns:a16="http://schemas.microsoft.com/office/drawing/2014/main" val="193619126"/>
                    </a:ext>
                  </a:extLst>
                </a:gridCol>
                <a:gridCol w="1197290">
                  <a:extLst>
                    <a:ext uri="{9D8B030D-6E8A-4147-A177-3AD203B41FA5}">
                      <a16:colId xmlns:a16="http://schemas.microsoft.com/office/drawing/2014/main" val="2381827888"/>
                    </a:ext>
                  </a:extLst>
                </a:gridCol>
                <a:gridCol w="3265864">
                  <a:extLst>
                    <a:ext uri="{9D8B030D-6E8A-4147-A177-3AD203B41FA5}">
                      <a16:colId xmlns:a16="http://schemas.microsoft.com/office/drawing/2014/main" val="2643018772"/>
                    </a:ext>
                  </a:extLst>
                </a:gridCol>
                <a:gridCol w="1021243">
                  <a:extLst>
                    <a:ext uri="{9D8B030D-6E8A-4147-A177-3AD203B41FA5}">
                      <a16:colId xmlns:a16="http://schemas.microsoft.com/office/drawing/2014/main" val="1613493736"/>
                    </a:ext>
                  </a:extLst>
                </a:gridCol>
                <a:gridCol w="3501405">
                  <a:extLst>
                    <a:ext uri="{9D8B030D-6E8A-4147-A177-3AD203B41FA5}">
                      <a16:colId xmlns:a16="http://schemas.microsoft.com/office/drawing/2014/main" val="2591352550"/>
                    </a:ext>
                  </a:extLst>
                </a:gridCol>
              </a:tblGrid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메뉴 구조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u="non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u="non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lang="en-US" altLang="ko-KR" sz="1100" b="1" u="non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ASSY</a:t>
                      </a:r>
                      <a:endParaRPr lang="ko-KR" altLang="en-US" sz="1100" b="1" u="non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</a:t>
                      </a:r>
                      <a:r>
                        <a:rPr lang="en-US" altLang="ko-KR" sz="1100" b="1" u="non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ITEM </a:t>
                      </a:r>
                      <a:r>
                        <a:rPr lang="en-US" altLang="ko-KR" sz="1100" b="1" u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100" b="1" u="non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43399"/>
                  </a:ext>
                </a:extLst>
              </a:tr>
              <a:tr h="25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05366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1,2,3,4,5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전체확장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전체축소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항상 가능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81113"/>
                  </a:ext>
                </a:extLst>
              </a:tr>
              <a:tr h="1999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삽입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434658"/>
                  </a:ext>
                </a:extLst>
              </a:tr>
              <a:tr h="1999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(HFS)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8582"/>
                  </a:ext>
                </a:extLst>
              </a:tr>
              <a:tr h="632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기존부품추가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CAD :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부품 생성에서 신규 추가</a:t>
                      </a:r>
                      <a:endParaRPr kumimoji="0" lang="en-US" altLang="ko-KR" sz="11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CAD : CREO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추가된 부품</a:t>
                      </a:r>
                      <a:endParaRPr kumimoji="0" lang="en-US" altLang="ko-KR" sz="11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추가부품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EBOM-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4323"/>
                  </a:ext>
                </a:extLst>
              </a:tr>
              <a:tr h="1999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CLASS CODE 7933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6911"/>
                  </a:ext>
                </a:extLst>
              </a:tr>
              <a:tr h="1999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22938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74326"/>
                  </a:ext>
                </a:extLst>
              </a:tr>
              <a:tr h="1999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FRONT, SAFETY BODY, SHU BODY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12820"/>
                  </a:ext>
                </a:extLst>
              </a:tr>
              <a:tr h="33908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S2_ASSY, SYSTEM S1 OUT, S1 SUP, S1 OUT BODY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1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OUT,  PACKING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483069"/>
                  </a:ext>
                </a:extLst>
              </a:tr>
              <a:tr h="31278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편집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수량변경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CLASS CODE 7933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86077"/>
                  </a:ext>
                </a:extLst>
              </a:tr>
              <a:tr h="2277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38218"/>
                  </a:ext>
                </a:extLst>
              </a:tr>
              <a:tr h="2277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87166"/>
                  </a:ext>
                </a:extLst>
              </a:tr>
              <a:tr h="2277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505"/>
                  </a:ext>
                </a:extLst>
              </a:tr>
              <a:tr h="2277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체크아웃취소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38220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잘라내기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07150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붙여넣기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6069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복사하기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무관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178684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비우기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클립보드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이전 복사 항목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전체 삭제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37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6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43872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EBOM &gt; EBOM </a:t>
                      </a:r>
                      <a:r>
                        <a:rPr lang="ko-KR" altLang="en-US" sz="1200" smtClean="0"/>
                        <a:t>검토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1)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EBOM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번호는 자동으로 생성됨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2) PLANT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PLANT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1000(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2100(HFS)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중 선택</a:t>
                      </a:r>
                      <a:endParaRPr lang="en-US" altLang="ko-KR" sz="900" b="1" baseline="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도면 승인 번호 선택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팝업창에서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도면 승인 번호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검토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변경되는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EBOM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PDM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검증 수행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ㆍ데이타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체크인 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 등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참조 자료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EBOM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승인을 위한 첨부자료 등록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드래그앤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드롭 추가 가능하며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파일선택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눌러 지정 선택도 가능함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6)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결재선을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지정하여 승인자 선택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팀장 또는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지정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체크를 눌러 정합성 확인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품번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Material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존재여부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정합성 등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작성중인 문서를 임시 저장하는 기능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결재선까지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지정되어야지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저장가능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후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나의업무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임시저장함으로 이동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임시저장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함에서 해당문서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수정가능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8) Error List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 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발생한 항목만 </a:t>
                      </a: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Listup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하여 보여주는 기능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상신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체크에서 문제가 없는 경우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활성화됨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상신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버트을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누르면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결재선에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따라 결재가 진행됨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리스트 내에 있는 모든 부품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3D/2D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결재중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상태로 변경되며 결재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릴리즈상태로 변경됨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6" y="4235121"/>
            <a:ext cx="6294108" cy="22902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5" y="1124744"/>
            <a:ext cx="6294108" cy="312504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06671" y="1355126"/>
            <a:ext cx="1230105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2864768" y="132552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06671" y="1502812"/>
            <a:ext cx="738461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542336" y="14695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06671" y="2545793"/>
            <a:ext cx="4770909" cy="30714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9660" y="2420576"/>
            <a:ext cx="369370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1562561" y="245752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03208" y="3049849"/>
            <a:ext cx="4770909" cy="228260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06196" y="2915106"/>
            <a:ext cx="372833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559098" y="296158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00034" y="5526179"/>
            <a:ext cx="4770909" cy="49510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03023" y="5391436"/>
            <a:ext cx="297650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1555924" y="543791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0034" y="6233559"/>
            <a:ext cx="4770909" cy="28417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3022" y="6098816"/>
            <a:ext cx="441665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1555924" y="614529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087492" y="1190201"/>
            <a:ext cx="360040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59437" y="1190201"/>
            <a:ext cx="324000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83763" y="1189609"/>
            <a:ext cx="215851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21215" y="1189609"/>
            <a:ext cx="186218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6" name="Oval 37"/>
          <p:cNvSpPr>
            <a:spLocks noChangeArrowheads="1"/>
          </p:cNvSpPr>
          <p:nvPr/>
        </p:nvSpPr>
        <p:spPr bwMode="auto">
          <a:xfrm>
            <a:off x="5695940" y="104168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5169024" y="10374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6028229" y="104168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3) EBOM </a:t>
            </a:r>
            <a:r>
              <a:rPr lang="ko-KR" altLang="en-US" sz="2000" dirty="0" smtClean="0"/>
              <a:t>검토 </a:t>
            </a:r>
            <a:r>
              <a:rPr lang="en-US" altLang="ko-KR" sz="2000" dirty="0" smtClean="0"/>
              <a:t>: EBOM </a:t>
            </a:r>
            <a:r>
              <a:rPr lang="ko-KR" altLang="en-US" sz="2000" dirty="0" smtClean="0"/>
              <a:t>결재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07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15. EBOM – </a:t>
            </a:r>
            <a:r>
              <a:rPr lang="en-US" altLang="ko-KR" sz="2000" dirty="0"/>
              <a:t>3) EBOM </a:t>
            </a:r>
            <a:r>
              <a:rPr lang="ko-KR" altLang="en-US" sz="2000" dirty="0"/>
              <a:t>검토 </a:t>
            </a:r>
            <a:r>
              <a:rPr lang="en-US" altLang="ko-KR" sz="2000" dirty="0"/>
              <a:t>: EBOM </a:t>
            </a:r>
            <a:r>
              <a:rPr lang="ko-KR" altLang="en-US" sz="2000" dirty="0" smtClean="0"/>
              <a:t>검토 조건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19017"/>
              </p:ext>
            </p:extLst>
          </p:nvPr>
        </p:nvGraphicFramePr>
        <p:xfrm>
          <a:off x="208520" y="1772816"/>
          <a:ext cx="9425000" cy="4496400"/>
        </p:xfrm>
        <a:graphic>
          <a:graphicData uri="http://schemas.openxmlformats.org/drawingml/2006/table">
            <a:tbl>
              <a:tblPr/>
              <a:tblGrid>
                <a:gridCol w="605169">
                  <a:extLst>
                    <a:ext uri="{9D8B030D-6E8A-4147-A177-3AD203B41FA5}">
                      <a16:colId xmlns:a16="http://schemas.microsoft.com/office/drawing/2014/main" val="1706444759"/>
                    </a:ext>
                  </a:extLst>
                </a:gridCol>
                <a:gridCol w="898951">
                  <a:extLst>
                    <a:ext uri="{9D8B030D-6E8A-4147-A177-3AD203B41FA5}">
                      <a16:colId xmlns:a16="http://schemas.microsoft.com/office/drawing/2014/main" val="3059856591"/>
                    </a:ext>
                  </a:extLst>
                </a:gridCol>
                <a:gridCol w="4519150">
                  <a:extLst>
                    <a:ext uri="{9D8B030D-6E8A-4147-A177-3AD203B41FA5}">
                      <a16:colId xmlns:a16="http://schemas.microsoft.com/office/drawing/2014/main" val="3801117841"/>
                    </a:ext>
                  </a:extLst>
                </a:gridCol>
                <a:gridCol w="3401730">
                  <a:extLst>
                    <a:ext uri="{9D8B030D-6E8A-4147-A177-3AD203B41FA5}">
                      <a16:colId xmlns:a16="http://schemas.microsoft.com/office/drawing/2014/main" val="15528136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22618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객체의 하위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2652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불가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850549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최상위와 함께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구성됨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연속되는 레벨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최상사위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하위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상태가 동일한 경우 일괄 반영됨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연속한 레벨에만 적용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ex)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</a:t>
                      </a:r>
                      <a:r>
                        <a:rPr lang="en-US" altLang="ko-KR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Assy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모두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릴리즈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됨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경우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레벨은 별도 승인이 필요함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57810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릴리즈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738238" rtl="0" eaLnBrk="1" fontAlgn="ctr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상위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모품번에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구성만 가능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수정 불가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098106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K-assy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및 초도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K-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assy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반드시 도면승인에서 구성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23685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상태는 해당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모품번에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구성만 가능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수정 불가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1503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단품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도면승인에서 초도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7229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상태는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품번에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구성만 가능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71569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3878" y="664984"/>
            <a:ext cx="94187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▣ 원칙</a:t>
            </a:r>
            <a:r>
              <a:rPr lang="en-US" altLang="ko-KR" sz="1200" b="1" dirty="0" smtClean="0">
                <a:latin typeface="+mn-ea"/>
                <a:ea typeface="+mn-ea"/>
              </a:rPr>
              <a:t/>
            </a:r>
            <a:br>
              <a:rPr lang="en-US" altLang="ko-KR" sz="1200" b="1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latin typeface="+mn-ea"/>
                <a:ea typeface="+mn-ea"/>
              </a:rPr>
              <a:t>  - Assembly</a:t>
            </a:r>
            <a:r>
              <a:rPr lang="ko-KR" altLang="en-US" sz="1200" b="1" dirty="0" smtClean="0">
                <a:latin typeface="+mn-ea"/>
                <a:ea typeface="+mn-ea"/>
              </a:rPr>
              <a:t>의 상태는 반드시 작업 중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반려됨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수정 중 </a:t>
            </a:r>
            <a:r>
              <a:rPr lang="en-US" altLang="ko-KR" sz="1200" b="1" dirty="0" smtClean="0">
                <a:latin typeface="+mn-ea"/>
                <a:ea typeface="+mn-ea"/>
              </a:rPr>
              <a:t>(</a:t>
            </a:r>
            <a:r>
              <a:rPr lang="ko-KR" altLang="en-US" sz="1200" b="1" dirty="0" smtClean="0">
                <a:latin typeface="+mn-ea"/>
                <a:ea typeface="+mn-ea"/>
              </a:rPr>
              <a:t>개정</a:t>
            </a:r>
            <a:r>
              <a:rPr lang="en-US" altLang="ko-KR" sz="1200" b="1" dirty="0" smtClean="0">
                <a:latin typeface="+mn-ea"/>
                <a:ea typeface="+mn-ea"/>
              </a:rPr>
              <a:t>) </a:t>
            </a:r>
            <a:r>
              <a:rPr lang="ko-KR" altLang="en-US" sz="1200" b="1" dirty="0" smtClean="0">
                <a:latin typeface="+mn-ea"/>
                <a:ea typeface="+mn-ea"/>
              </a:rPr>
              <a:t>상태여야 </a:t>
            </a:r>
            <a:r>
              <a:rPr lang="en-US" altLang="ko-KR" sz="1200" b="1" dirty="0" smtClean="0">
                <a:latin typeface="+mn-ea"/>
                <a:ea typeface="+mn-ea"/>
              </a:rPr>
              <a:t>BOM</a:t>
            </a:r>
            <a:r>
              <a:rPr lang="ko-KR" altLang="en-US" sz="1200" b="1" dirty="0" smtClean="0">
                <a:latin typeface="+mn-ea"/>
                <a:ea typeface="+mn-ea"/>
              </a:rPr>
              <a:t>검토</a:t>
            </a:r>
            <a:r>
              <a:rPr lang="en-US" altLang="ko-KR" sz="1200" b="1" dirty="0" smtClean="0">
                <a:latin typeface="+mn-ea"/>
                <a:ea typeface="+mn-ea"/>
              </a:rPr>
              <a:t>/</a:t>
            </a:r>
            <a:r>
              <a:rPr lang="ko-KR" altLang="en-US" sz="1200" b="1" dirty="0" smtClean="0">
                <a:latin typeface="+mn-ea"/>
                <a:ea typeface="+mn-ea"/>
              </a:rPr>
              <a:t>추가가 가능함</a:t>
            </a:r>
            <a:r>
              <a:rPr lang="en-US" altLang="ko-KR" sz="1200" b="1" dirty="0" smtClean="0">
                <a:latin typeface="+mn-ea"/>
                <a:ea typeface="+mn-ea"/>
              </a:rPr>
              <a:t/>
            </a:r>
            <a:br>
              <a:rPr lang="en-US" altLang="ko-KR" sz="1200" b="1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latin typeface="+mn-ea"/>
                <a:ea typeface="+mn-ea"/>
              </a:rPr>
              <a:t>  - EBOM</a:t>
            </a:r>
            <a:r>
              <a:rPr lang="ko-KR" altLang="en-US" sz="1200" b="1" dirty="0" smtClean="0">
                <a:latin typeface="+mn-ea"/>
                <a:ea typeface="+mn-ea"/>
              </a:rPr>
              <a:t>은 반드시 </a:t>
            </a:r>
            <a:r>
              <a:rPr lang="ko-KR" altLang="en-US" sz="1200" b="1" dirty="0" err="1" smtClean="0">
                <a:latin typeface="+mn-ea"/>
                <a:ea typeface="+mn-ea"/>
              </a:rPr>
              <a:t>부품승인이</a:t>
            </a:r>
            <a:r>
              <a:rPr lang="ko-KR" altLang="en-US" sz="1200" b="1" dirty="0" smtClean="0">
                <a:latin typeface="+mn-ea"/>
                <a:ea typeface="+mn-ea"/>
              </a:rPr>
              <a:t> 완료된 상태에서 진행 가능 </a:t>
            </a:r>
            <a:r>
              <a:rPr lang="en-US" altLang="ko-KR" sz="1200" b="1" dirty="0" smtClean="0">
                <a:latin typeface="+mn-ea"/>
                <a:ea typeface="+mn-ea"/>
              </a:rPr>
              <a:t>(K-</a:t>
            </a:r>
            <a:r>
              <a:rPr lang="en-US" altLang="ko-KR" sz="1200" b="1" dirty="0" err="1" smtClean="0">
                <a:latin typeface="+mn-ea"/>
                <a:ea typeface="+mn-ea"/>
              </a:rPr>
              <a:t>assy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및 </a:t>
            </a:r>
            <a:r>
              <a:rPr lang="ko-KR" altLang="en-US" sz="1200" b="1" dirty="0" err="1" smtClean="0">
                <a:latin typeface="+mn-ea"/>
                <a:ea typeface="+mn-ea"/>
              </a:rPr>
              <a:t>단품은</a:t>
            </a:r>
            <a:r>
              <a:rPr lang="ko-KR" altLang="en-US" sz="1200" b="1" dirty="0" smtClean="0">
                <a:latin typeface="+mn-ea"/>
                <a:ea typeface="+mn-ea"/>
              </a:rPr>
              <a:t> 모두 </a:t>
            </a:r>
            <a:r>
              <a:rPr lang="en-US" altLang="ko-KR" sz="1200" b="1" dirty="0" smtClean="0">
                <a:latin typeface="+mn-ea"/>
                <a:ea typeface="+mn-ea"/>
              </a:rPr>
              <a:t>“</a:t>
            </a:r>
            <a:r>
              <a:rPr lang="ko-KR" altLang="en-US" sz="1200" b="1" dirty="0" err="1" smtClean="0">
                <a:latin typeface="+mn-ea"/>
                <a:ea typeface="+mn-ea"/>
              </a:rPr>
              <a:t>릴리즈됨</a:t>
            </a:r>
            <a:r>
              <a:rPr lang="en-US" altLang="ko-KR" sz="1200" b="1" dirty="0" smtClean="0">
                <a:latin typeface="+mn-ea"/>
                <a:ea typeface="+mn-ea"/>
              </a:rPr>
              <a:t>“ </a:t>
            </a:r>
            <a:r>
              <a:rPr lang="ko-KR" altLang="en-US" sz="1200" b="1" dirty="0" smtClean="0">
                <a:latin typeface="+mn-ea"/>
                <a:ea typeface="+mn-ea"/>
              </a:rPr>
              <a:t>상태 필요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  <a:br>
              <a:rPr lang="en-US" altLang="ko-KR" sz="1200" b="1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latin typeface="+mn-ea"/>
                <a:ea typeface="+mn-ea"/>
              </a:rPr>
              <a:t>   </a:t>
            </a:r>
            <a:r>
              <a:rPr lang="en-US" altLang="ko-KR" sz="1200" b="1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atin typeface="+mn-ea"/>
                <a:ea typeface="+mn-ea"/>
              </a:rPr>
              <a:t>케이블</a:t>
            </a:r>
            <a:r>
              <a:rPr lang="en-US" altLang="ko-KR" sz="1200" b="1" dirty="0" smtClean="0">
                <a:latin typeface="+mn-ea"/>
                <a:ea typeface="+mn-ea"/>
              </a:rPr>
              <a:t>, PCBA </a:t>
            </a:r>
            <a:r>
              <a:rPr lang="ko-KR" altLang="en-US" sz="1200" b="1" dirty="0" smtClean="0">
                <a:latin typeface="+mn-ea"/>
                <a:ea typeface="+mn-ea"/>
              </a:rPr>
              <a:t>등 전자 부품 포함 </a:t>
            </a:r>
            <a:r>
              <a:rPr lang="ko-KR" altLang="en-US" sz="1200" b="1" dirty="0" err="1" smtClean="0">
                <a:latin typeface="+mn-ea"/>
                <a:ea typeface="+mn-ea"/>
              </a:rPr>
              <a:t>품번기준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BOM </a:t>
            </a:r>
            <a:r>
              <a:rPr lang="ko-KR" altLang="en-US" sz="1200" b="1" dirty="0" smtClean="0">
                <a:latin typeface="+mn-ea"/>
                <a:ea typeface="+mn-ea"/>
              </a:rPr>
              <a:t>누락이 없이 모두 구성되어 있어야 함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3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69645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MBOM</a:t>
                      </a:r>
                      <a:r>
                        <a:rPr lang="ko-KR" altLang="en-US" sz="1200" smtClean="0"/>
                        <a:t> </a:t>
                      </a:r>
                      <a:r>
                        <a:rPr lang="en-US" altLang="ko-KR" sz="1200" dirty="0" smtClean="0"/>
                        <a:t>&gt; MBOM </a:t>
                      </a:r>
                      <a:r>
                        <a:rPr lang="ko-KR" altLang="en-US" sz="1200" smtClean="0"/>
                        <a:t>전송 조회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상세조회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상세조회</a:t>
                      </a:r>
                      <a:r>
                        <a:rPr lang="ko-KR" altLang="en-US" sz="1000" baseline="0" dirty="0" smtClean="0"/>
                        <a:t>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작성자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수정일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버전 등의 추가 기능이 있음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검색조건 입력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검색어의 일부분만 입력 가능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검색조건을 </a:t>
                      </a:r>
                      <a:r>
                        <a:rPr lang="en-US" altLang="ko-KR" sz="1000" baseline="0" dirty="0" smtClean="0"/>
                        <a:t>Clear </a:t>
                      </a:r>
                      <a:r>
                        <a:rPr lang="ko-KR" altLang="en-US" sz="1000" baseline="0" dirty="0" smtClean="0"/>
                        <a:t>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4" y="1178084"/>
            <a:ext cx="6294108" cy="2445507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59" name="직사각형 58"/>
          <p:cNvSpPr/>
          <p:nvPr/>
        </p:nvSpPr>
        <p:spPr>
          <a:xfrm>
            <a:off x="5598565" y="1646247"/>
            <a:ext cx="590476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60" name="Oval 37"/>
          <p:cNvSpPr>
            <a:spLocks noChangeArrowheads="1"/>
          </p:cNvSpPr>
          <p:nvPr/>
        </p:nvSpPr>
        <p:spPr bwMode="auto">
          <a:xfrm>
            <a:off x="5479281" y="153668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202982" y="1644921"/>
            <a:ext cx="29160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6429797" y="153536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1) </a:t>
            </a:r>
            <a:r>
              <a:rPr lang="ko-KR" altLang="en-US" sz="2000" dirty="0" smtClean="0"/>
              <a:t>전송 조회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32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6" y="1167769"/>
            <a:ext cx="6221556" cy="3029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83" y="1963217"/>
            <a:ext cx="5411678" cy="2080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82" y="4365104"/>
            <a:ext cx="5473960" cy="1236207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2) </a:t>
            </a:r>
            <a:r>
              <a:rPr lang="ko-KR" altLang="en-US" sz="2000" dirty="0" smtClean="0"/>
              <a:t>편집</a:t>
            </a:r>
            <a:endParaRPr lang="ko-KR" altLang="en-US" sz="20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27166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MBOM</a:t>
                      </a:r>
                      <a:r>
                        <a:rPr lang="ko-KR" altLang="en-US" sz="1200" smtClean="0"/>
                        <a:t> </a:t>
                      </a:r>
                      <a:r>
                        <a:rPr lang="en-US" altLang="ko-KR" sz="1200" dirty="0" smtClean="0"/>
                        <a:t>&gt; MBOM </a:t>
                      </a:r>
                      <a:r>
                        <a:rPr lang="ko-KR" altLang="en-US" sz="1200" smtClean="0"/>
                        <a:t>편집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MBOM </a:t>
                      </a:r>
                      <a:r>
                        <a:rPr lang="ko-KR" altLang="en-US" sz="1000" baseline="0" dirty="0" smtClean="0"/>
                        <a:t>편집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부품 선택창을 여는 기능</a:t>
                      </a:r>
                      <a:endParaRPr lang="en-US" altLang="ko-KR" sz="1000" baseline="0" dirty="0" smtClean="0"/>
                    </a:p>
                    <a:p>
                      <a:pPr marL="0" indent="0" algn="l" latinLnBrk="1">
                        <a:lnSpc>
                          <a:spcPts val="14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1000" baseline="0" dirty="0" smtClean="0"/>
                        <a:t>2)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부품을 선택 후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추가함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체크아웃</a:t>
                      </a:r>
                      <a:endParaRPr lang="en-US" altLang="ko-KR" sz="1000" b="1" kern="1200" baseline="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- MBOM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편집 시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가장 먼저 체크아웃 클릭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</a:rPr>
                        <a:t>편집조건은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</a:rPr>
                        <a:t>다음페이지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</a:rPr>
                        <a:t> 참고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부품 편집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Easy Context Menu </a:t>
                      </a:r>
                      <a:r>
                        <a:rPr lang="ko-KR" altLang="en-US" sz="1000" baseline="0" dirty="0" smtClean="0"/>
                        <a:t>내 필요한 기능 사용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확장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레벨별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전체 확장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축소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삽입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기존부품을</a:t>
                      </a:r>
                      <a:r>
                        <a:rPr lang="ko-KR" altLang="en-US" sz="1000" baseline="0" dirty="0" smtClean="0"/>
                        <a:t> 추가함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구조변경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아래로 이동함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제거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삭제 기능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수량변경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동일 순번에 수량 변경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개정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버전 업그레이드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5) </a:t>
                      </a:r>
                      <a:r>
                        <a:rPr lang="ko-KR" altLang="en-US" sz="1000" baseline="0" dirty="0" smtClean="0"/>
                        <a:t>체크인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마우스 </a:t>
                      </a:r>
                      <a:r>
                        <a:rPr lang="ko-KR" altLang="en-US" sz="1000" baseline="0" dirty="0" err="1" smtClean="0"/>
                        <a:t>우클릭</a:t>
                      </a:r>
                      <a:r>
                        <a:rPr lang="ko-KR" altLang="en-US" sz="1000" baseline="0" dirty="0" smtClean="0"/>
                        <a:t> 하여 </a:t>
                      </a:r>
                      <a:r>
                        <a:rPr lang="ko-KR" altLang="en-US" sz="1000" baseline="0" dirty="0" err="1" smtClean="0"/>
                        <a:t>부품별</a:t>
                      </a:r>
                      <a:r>
                        <a:rPr lang="ko-KR" altLang="en-US" sz="1000" baseline="0" dirty="0" smtClean="0"/>
                        <a:t> 체크인 가능</a:t>
                      </a:r>
                      <a:endParaRPr lang="en-US" altLang="ko-KR" sz="1000" baseline="0" dirty="0" smtClean="0"/>
                    </a:p>
                    <a:p>
                      <a:pPr marL="0" marR="0" indent="0" algn="l" defTabSz="738269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또는 </a:t>
                      </a:r>
                      <a:r>
                        <a:rPr lang="ko-KR" altLang="en-US" sz="1000" baseline="0" dirty="0" err="1" smtClean="0"/>
                        <a:t>전체체크인</a:t>
                      </a:r>
                      <a:r>
                        <a:rPr lang="ko-KR" altLang="en-US" sz="1000" baseline="0" dirty="0" smtClean="0"/>
                        <a:t> 버튼으로 일괄 체크인 가능</a:t>
                      </a:r>
                      <a:endParaRPr lang="en-US" altLang="ko-KR" sz="1000" baseline="0" dirty="0" smtClean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5582058" y="1793564"/>
            <a:ext cx="432048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5465800" y="168400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010867" y="3233108"/>
            <a:ext cx="205829" cy="72008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2019263" y="306896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/>
          <p:cNvCxnSpPr>
            <a:stCxn id="44" idx="2"/>
          </p:cNvCxnSpPr>
          <p:nvPr/>
        </p:nvCxnSpPr>
        <p:spPr>
          <a:xfrm flipH="1">
            <a:off x="2973617" y="3085276"/>
            <a:ext cx="2449531" cy="150717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294371" y="2943819"/>
            <a:ext cx="257553" cy="14145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5217124" y="278854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107" y="5543019"/>
            <a:ext cx="1239137" cy="93317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946" y="4674858"/>
            <a:ext cx="933177" cy="173632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600851" y="6107221"/>
            <a:ext cx="596065" cy="19207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600851" y="5901251"/>
            <a:ext cx="596065" cy="19207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3200044" y="611639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3203152" y="591399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Oval 37"/>
          <p:cNvSpPr>
            <a:spLocks noChangeArrowheads="1"/>
          </p:cNvSpPr>
          <p:nvPr/>
        </p:nvSpPr>
        <p:spPr bwMode="auto">
          <a:xfrm>
            <a:off x="2116795" y="533416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81376" y="1780963"/>
            <a:ext cx="432048" cy="15661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4" name="Oval 37"/>
          <p:cNvSpPr>
            <a:spLocks noChangeArrowheads="1"/>
          </p:cNvSpPr>
          <p:nvPr/>
        </p:nvSpPr>
        <p:spPr bwMode="auto">
          <a:xfrm>
            <a:off x="1558487" y="177594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968" y="4509120"/>
            <a:ext cx="1888232" cy="20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1740"/>
              </p:ext>
            </p:extLst>
          </p:nvPr>
        </p:nvGraphicFramePr>
        <p:xfrm>
          <a:off x="128464" y="692150"/>
          <a:ext cx="9648125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215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MBOM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&gt; MBOM </a:t>
                      </a:r>
                      <a:r>
                        <a:rPr lang="ko-KR" altLang="en-US" sz="1200" dirty="0" smtClean="0"/>
                        <a:t>편집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900" baseline="0" dirty="0" smtClean="0"/>
                        <a:t>MBOM </a:t>
                      </a:r>
                      <a:r>
                        <a:rPr lang="ko-KR" altLang="en-US" sz="900" baseline="0" dirty="0" smtClean="0"/>
                        <a:t>생성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</a:t>
                      </a:r>
                      <a:r>
                        <a:rPr lang="ko-KR" altLang="en-US" sz="900" baseline="0" dirty="0" smtClean="0"/>
                        <a:t>에서 </a:t>
                      </a:r>
                      <a:r>
                        <a:rPr lang="en-US" altLang="ko-KR" sz="900" baseline="0" dirty="0" smtClean="0"/>
                        <a:t>MBOM</a:t>
                      </a:r>
                      <a:r>
                        <a:rPr lang="ko-KR" altLang="en-US" sz="900" baseline="0" dirty="0" smtClean="0"/>
                        <a:t>으로 전환 할 때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</a:t>
                      </a:r>
                      <a:r>
                        <a:rPr lang="ko-KR" altLang="en-US" sz="900" baseline="0" dirty="0" smtClean="0"/>
                        <a:t>→ </a:t>
                      </a:r>
                      <a:r>
                        <a:rPr lang="en-US" altLang="ko-KR" sz="900" baseline="0" dirty="0" smtClean="0"/>
                        <a:t>MBOM</a:t>
                      </a:r>
                      <a:r>
                        <a:rPr lang="ko-KR" altLang="en-US" sz="900" baseline="0" dirty="0" smtClean="0"/>
                        <a:t>의 </a:t>
                      </a:r>
                      <a:r>
                        <a:rPr lang="en-US" altLang="ko-KR" sz="900" baseline="0" dirty="0" smtClean="0"/>
                        <a:t>00.1</a:t>
                      </a:r>
                      <a:r>
                        <a:rPr lang="ko-KR" altLang="en-US" sz="900" baseline="0" dirty="0" smtClean="0"/>
                        <a:t>은 </a:t>
                      </a:r>
                      <a:r>
                        <a:rPr lang="en-US" altLang="ko-KR" sz="900" baseline="0" dirty="0" smtClean="0"/>
                        <a:t>EBOM</a:t>
                      </a:r>
                      <a:r>
                        <a:rPr lang="ko-KR" altLang="en-US" sz="900" baseline="0" dirty="0" smtClean="0"/>
                        <a:t>과 동일</a:t>
                      </a:r>
                      <a:endParaRPr lang="en-US" altLang="ko-KR" sz="900" baseline="0" dirty="0" smtClean="0"/>
                    </a:p>
                    <a:p>
                      <a:pPr marL="182563" marR="0" lvl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확장 </a:t>
                      </a:r>
                      <a:r>
                        <a:rPr lang="en-US" altLang="ko-KR" sz="900" baseline="0" dirty="0" smtClean="0"/>
                        <a:t>(BOM </a:t>
                      </a:r>
                      <a:r>
                        <a:rPr lang="ko-KR" altLang="en-US" sz="900" baseline="0" dirty="0" smtClean="0"/>
                        <a:t>전개</a:t>
                      </a:r>
                      <a:r>
                        <a:rPr lang="en-US" altLang="ko-KR" sz="900" baseline="0" dirty="0" smtClean="0"/>
                        <a:t>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선택 된 레벨까지 확장 가능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전체 확장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축소 기능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삽입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S1/S2/UOT </a:t>
                      </a:r>
                      <a:r>
                        <a:rPr lang="ko-KR" altLang="en-US" sz="900" baseline="0" dirty="0" smtClean="0"/>
                        <a:t>등 공정 </a:t>
                      </a:r>
                      <a:r>
                        <a:rPr lang="ko-KR" altLang="en-US" sz="900" baseline="0" dirty="0" err="1" smtClean="0"/>
                        <a:t>품번</a:t>
                      </a:r>
                      <a:r>
                        <a:rPr lang="ko-KR" altLang="en-US" sz="900" baseline="0" dirty="0" smtClean="0"/>
                        <a:t> 신규 </a:t>
                      </a:r>
                      <a:r>
                        <a:rPr lang="ko-KR" altLang="en-US" sz="900" baseline="0" dirty="0" err="1" smtClean="0"/>
                        <a:t>구성시</a:t>
                      </a:r>
                      <a:r>
                        <a:rPr lang="ko-KR" altLang="en-US" sz="900" baseline="0" dirty="0" smtClean="0"/>
                        <a:t> 선택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</a:t>
                      </a:r>
                      <a:r>
                        <a:rPr lang="ko-KR" altLang="en-US" sz="900" baseline="0" dirty="0" smtClean="0"/>
                        <a:t>→ 신규 </a:t>
                      </a:r>
                      <a:r>
                        <a:rPr lang="ko-KR" altLang="en-US" sz="900" baseline="0" dirty="0" err="1" smtClean="0"/>
                        <a:t>채번</a:t>
                      </a:r>
                      <a:r>
                        <a:rPr lang="ko-KR" altLang="en-US" sz="900" baseline="0" dirty="0" smtClean="0"/>
                        <a:t> 가능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부품 </a:t>
                      </a:r>
                      <a:r>
                        <a:rPr lang="ko-KR" altLang="en-US" sz="900" baseline="0" dirty="0" err="1" smtClean="0"/>
                        <a:t>추가시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 1</a:t>
                      </a:r>
                      <a:r>
                        <a:rPr lang="ko-KR" altLang="en-US" sz="900" baseline="0" dirty="0" smtClean="0"/>
                        <a:t>레벨은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(7933)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와 </a:t>
                      </a:r>
                      <a:r>
                        <a:rPr lang="ko-KR" altLang="en-US" sz="900" baseline="0" dirty="0" err="1" smtClean="0"/>
                        <a:t>첨부품의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하위구성</a:t>
                      </a:r>
                      <a:r>
                        <a:rPr lang="ko-KR" altLang="en-US" sz="900" baseline="0" dirty="0" smtClean="0"/>
                        <a:t> 만 가능함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신규 부품 추가 불가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</a:t>
                      </a:r>
                      <a:r>
                        <a:rPr lang="ko-KR" altLang="en-US" sz="900" baseline="0" dirty="0" smtClean="0"/>
                        <a:t>→ 반드시 </a:t>
                      </a:r>
                      <a:r>
                        <a:rPr lang="ko-KR" altLang="en-US" sz="900" baseline="0" dirty="0" err="1" smtClean="0"/>
                        <a:t>릴리즈된</a:t>
                      </a:r>
                      <a:r>
                        <a:rPr lang="ko-KR" altLang="en-US" sz="900" baseline="0" dirty="0" smtClean="0"/>
                        <a:t> 부품만 구성 가능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구조변경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부품의 순서를 변경하는 기능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</a:t>
                      </a:r>
                      <a:r>
                        <a:rPr lang="ko-KR" altLang="en-US" sz="900" baseline="0" dirty="0" smtClean="0"/>
                        <a:t>은 순서 변경 불가하며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의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 하위만 순서 변경 가능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위로</a:t>
                      </a:r>
                      <a:r>
                        <a:rPr lang="en-US" altLang="ko-KR" sz="900" baseline="0" dirty="0" smtClean="0"/>
                        <a:t>,</a:t>
                      </a:r>
                      <a:r>
                        <a:rPr lang="ko-KR" altLang="en-US" sz="900" baseline="0" dirty="0" smtClean="0"/>
                        <a:t> 아래로 </a:t>
                      </a:r>
                      <a:r>
                        <a:rPr lang="en-US" altLang="ko-KR" sz="900" baseline="0" dirty="0" smtClean="0"/>
                        <a:t>1</a:t>
                      </a:r>
                      <a:r>
                        <a:rPr lang="ko-KR" altLang="en-US" sz="900" baseline="0" dirty="0" smtClean="0"/>
                        <a:t>칸씩 이동하여 </a:t>
                      </a:r>
                      <a:r>
                        <a:rPr lang="ko-KR" altLang="en-US" sz="900" baseline="0" dirty="0" err="1" smtClean="0"/>
                        <a:t>순서변경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baseline="0" dirty="0" smtClean="0"/>
                        <a:t>제거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BOM</a:t>
                      </a:r>
                      <a:r>
                        <a:rPr lang="ko-KR" altLang="en-US" sz="900" baseline="0" dirty="0" smtClean="0"/>
                        <a:t>에서 부품을 삭제 할 때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EBOM</a:t>
                      </a:r>
                      <a:r>
                        <a:rPr lang="ko-KR" altLang="en-US" sz="900" baseline="0" dirty="0" smtClean="0"/>
                        <a:t>은 삭제가 불가하며 추가 구성된 </a:t>
                      </a:r>
                      <a:r>
                        <a:rPr lang="ko-KR" altLang="en-US" sz="900" baseline="0" dirty="0" err="1" smtClean="0"/>
                        <a:t>첨부품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Assy</a:t>
                      </a:r>
                      <a:r>
                        <a:rPr lang="ko-KR" altLang="en-US" sz="900" baseline="0" dirty="0" smtClean="0"/>
                        <a:t>와 그 하위 부품만 제거 가능</a:t>
                      </a:r>
                      <a:endParaRPr lang="en-US" altLang="ko-KR" sz="900" baseline="0" dirty="0" smtClean="0"/>
                    </a:p>
                    <a:p>
                      <a:pPr marL="182563" marR="0" indent="-182563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900" baseline="0" dirty="0" smtClean="0"/>
                        <a:t>MBOM </a:t>
                      </a:r>
                      <a:r>
                        <a:rPr lang="ko-KR" altLang="en-US" sz="900" baseline="0" dirty="0" smtClean="0"/>
                        <a:t>이동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MBOM </a:t>
                      </a:r>
                      <a:r>
                        <a:rPr lang="ko-KR" altLang="en-US" sz="900" baseline="0" dirty="0" smtClean="0"/>
                        <a:t>내 부품 이동시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이동 </a:t>
                      </a:r>
                      <a:r>
                        <a:rPr lang="ko-KR" altLang="en-US" sz="900" baseline="0" dirty="0" err="1" smtClean="0"/>
                        <a:t>모품번</a:t>
                      </a:r>
                      <a:r>
                        <a:rPr lang="ko-KR" altLang="en-US" sz="900" baseline="0" dirty="0" smtClean="0"/>
                        <a:t> 목록은 </a:t>
                      </a:r>
                      <a:r>
                        <a:rPr lang="en-US" altLang="ko-KR" sz="900" baseline="0" dirty="0" smtClean="0"/>
                        <a:t>BOM</a:t>
                      </a:r>
                      <a:r>
                        <a:rPr lang="ko-KR" altLang="en-US" sz="900" baseline="0" dirty="0" smtClean="0"/>
                        <a:t>에 구성되어 있는 </a:t>
                      </a:r>
                      <a:r>
                        <a:rPr lang="en-US" altLang="ko-KR" sz="900" baseline="0" dirty="0" smtClean="0"/>
                        <a:t>S1, S2, UOT, </a:t>
                      </a:r>
                      <a:r>
                        <a:rPr lang="ko-KR" altLang="en-US" sz="900" baseline="0" dirty="0" smtClean="0"/>
                        <a:t>금고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상부</a:t>
                      </a:r>
                      <a:r>
                        <a:rPr lang="en-US" altLang="ko-KR" sz="900" baseline="0" dirty="0" smtClean="0"/>
                        <a:t>, FRONT, 1</a:t>
                      </a:r>
                      <a:r>
                        <a:rPr lang="ko-KR" altLang="en-US" sz="900" baseline="0" dirty="0" smtClean="0"/>
                        <a:t>레벨로 </a:t>
                      </a:r>
                      <a:r>
                        <a:rPr lang="en-US" altLang="ko-KR" sz="900" baseline="0" dirty="0" smtClean="0"/>
                        <a:t>BOM</a:t>
                      </a:r>
                      <a:r>
                        <a:rPr lang="ko-KR" altLang="en-US" sz="900" baseline="0" dirty="0" smtClean="0"/>
                        <a:t>내 존재하면 활성화 됨</a:t>
                      </a:r>
                      <a:endParaRPr lang="en-US" altLang="ko-KR" sz="9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2) </a:t>
            </a:r>
            <a:r>
              <a:rPr lang="en-US" altLang="ko-KR" sz="2000" dirty="0"/>
              <a:t>M</a:t>
            </a:r>
            <a:r>
              <a:rPr lang="en-US" altLang="ko-KR" sz="2000" dirty="0" smtClean="0"/>
              <a:t>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편집기 메뉴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04" y="2336066"/>
            <a:ext cx="1190625" cy="33051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05304" y="2346434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994632" y="2317957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05304" y="2692914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r="2921"/>
          <a:stretch/>
        </p:blipFill>
        <p:spPr>
          <a:xfrm>
            <a:off x="4222346" y="1525869"/>
            <a:ext cx="1037171" cy="1127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994632" y="2663574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05304" y="2998119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264" b="6114"/>
          <a:stretch/>
        </p:blipFill>
        <p:spPr>
          <a:xfrm>
            <a:off x="4222346" y="3201603"/>
            <a:ext cx="1296144" cy="61129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950" y="1484784"/>
            <a:ext cx="1259012" cy="5059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" r="5211" b="-424"/>
          <a:stretch/>
        </p:blipFill>
        <p:spPr>
          <a:xfrm>
            <a:off x="4222346" y="5402561"/>
            <a:ext cx="1212702" cy="78472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16667"/>
          <a:stretch/>
        </p:blipFill>
        <p:spPr>
          <a:xfrm>
            <a:off x="4222346" y="4360905"/>
            <a:ext cx="1306718" cy="493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1205304" y="3250974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05304" y="3499512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7" name="Oval 37"/>
          <p:cNvSpPr>
            <a:spLocks noChangeArrowheads="1"/>
          </p:cNvSpPr>
          <p:nvPr/>
        </p:nvSpPr>
        <p:spPr bwMode="auto">
          <a:xfrm>
            <a:off x="994632" y="2974302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994632" y="3236441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994632" y="3498580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205304" y="3805147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3" name="Oval 37"/>
          <p:cNvSpPr>
            <a:spLocks noChangeArrowheads="1"/>
          </p:cNvSpPr>
          <p:nvPr/>
        </p:nvSpPr>
        <p:spPr bwMode="auto">
          <a:xfrm>
            <a:off x="994632" y="3760719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205304" y="4066628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994632" y="4022858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205304" y="4310599"/>
            <a:ext cx="1190625" cy="103169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7" name="Oval 37"/>
          <p:cNvSpPr>
            <a:spLocks noChangeArrowheads="1"/>
          </p:cNvSpPr>
          <p:nvPr/>
        </p:nvSpPr>
        <p:spPr bwMode="auto">
          <a:xfrm>
            <a:off x="994632" y="4284999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205304" y="5380442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9" name="Oval 37"/>
          <p:cNvSpPr>
            <a:spLocks noChangeArrowheads="1"/>
          </p:cNvSpPr>
          <p:nvPr/>
        </p:nvSpPr>
        <p:spPr bwMode="auto">
          <a:xfrm>
            <a:off x="994632" y="5371739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cxnSp>
        <p:nvCxnSpPr>
          <p:cNvPr id="19" name="꺾인 연결선 18"/>
          <p:cNvCxnSpPr>
            <a:stCxn id="30" idx="3"/>
            <a:endCxn id="32" idx="1"/>
          </p:cNvCxnSpPr>
          <p:nvPr/>
        </p:nvCxnSpPr>
        <p:spPr>
          <a:xfrm flipV="1">
            <a:off x="2395929" y="2089734"/>
            <a:ext cx="1826417" cy="7111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28" idx="3"/>
            <a:endCxn id="11" idx="2"/>
          </p:cNvCxnSpPr>
          <p:nvPr/>
        </p:nvCxnSpPr>
        <p:spPr>
          <a:xfrm flipV="1">
            <a:off x="2395929" y="1990688"/>
            <a:ext cx="336527" cy="4637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0" idx="3"/>
            <a:endCxn id="5" idx="1"/>
          </p:cNvCxnSpPr>
          <p:nvPr/>
        </p:nvCxnSpPr>
        <p:spPr>
          <a:xfrm>
            <a:off x="2395929" y="3106080"/>
            <a:ext cx="1826417" cy="401172"/>
          </a:xfrm>
          <a:prstGeom prst="bentConnector3">
            <a:avLst>
              <a:gd name="adj1" fmla="val 739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44" idx="1"/>
          </p:cNvCxnSpPr>
          <p:nvPr/>
        </p:nvCxnSpPr>
        <p:spPr>
          <a:xfrm>
            <a:off x="2395929" y="3364740"/>
            <a:ext cx="1826417" cy="124299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2" idx="3"/>
            <a:endCxn id="13" idx="1"/>
          </p:cNvCxnSpPr>
          <p:nvPr/>
        </p:nvCxnSpPr>
        <p:spPr>
          <a:xfrm>
            <a:off x="2395929" y="3913108"/>
            <a:ext cx="1826417" cy="1881817"/>
          </a:xfrm>
          <a:prstGeom prst="bentConnector3">
            <a:avLst>
              <a:gd name="adj1" fmla="val 265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60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64127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n-lt"/>
                        </a:rPr>
                        <a:t>Menu </a:t>
                      </a:r>
                      <a:r>
                        <a:rPr lang="ko-KR" altLang="en-US" sz="1200" b="1" dirty="0" smtClean="0">
                          <a:latin typeface="+mn-lt"/>
                        </a:rPr>
                        <a:t>경로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+mn-lt"/>
                        </a:rPr>
                        <a:t>Windchill</a:t>
                      </a:r>
                      <a:r>
                        <a:rPr lang="en-US" altLang="ko-KR" sz="1200" dirty="0" smtClean="0">
                          <a:latin typeface="+mn-lt"/>
                        </a:rPr>
                        <a:t> (OOTB) &gt; </a:t>
                      </a:r>
                      <a:r>
                        <a:rPr lang="ko-KR" altLang="en-US" sz="1200" dirty="0" smtClean="0">
                          <a:latin typeface="+mn-lt"/>
                        </a:rPr>
                        <a:t>작업공간 </a:t>
                      </a:r>
                      <a:r>
                        <a:rPr lang="en-US" altLang="ko-KR" sz="1200" dirty="0" smtClean="0">
                          <a:latin typeface="+mn-lt"/>
                        </a:rPr>
                        <a:t>&gt; </a:t>
                      </a:r>
                      <a:r>
                        <a:rPr lang="ko-KR" altLang="en-US" sz="1200" dirty="0" smtClean="0">
                          <a:latin typeface="+mn-lt"/>
                        </a:rPr>
                        <a:t>체크 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lt"/>
                        </a:rPr>
                        <a:t>사용자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설계자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n-lt"/>
                        </a:rPr>
                        <a:t>Operation Procedure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0" dirty="0" smtClean="0">
                          <a:latin typeface="+mn-lt"/>
                        </a:rPr>
                        <a:t>CREO</a:t>
                      </a:r>
                      <a:r>
                        <a:rPr lang="en-US" altLang="ko-KR" sz="1000" b="0" dirty="0" smtClean="0">
                          <a:latin typeface="+mn-lt"/>
                          <a:cs typeface="+mn-cs"/>
                        </a:rPr>
                        <a:t> Data </a:t>
                      </a:r>
                      <a:r>
                        <a:rPr lang="ko-KR" altLang="en-US" sz="1000" b="0" dirty="0" smtClean="0">
                          <a:latin typeface="+mn-lt"/>
                          <a:cs typeface="+mn-cs"/>
                        </a:rPr>
                        <a:t>생성 후 </a:t>
                      </a:r>
                      <a:r>
                        <a:rPr lang="en-US" altLang="ko-KR" sz="1000" b="0" dirty="0" smtClean="0">
                          <a:latin typeface="+mn-lt"/>
                          <a:cs typeface="+mn-cs"/>
                        </a:rPr>
                        <a:t>Data</a:t>
                      </a:r>
                      <a:r>
                        <a:rPr lang="en-US" altLang="ko-KR" sz="1000" b="0" baseline="0" dirty="0" smtClean="0">
                          <a:latin typeface="+mn-lt"/>
                          <a:cs typeface="+mn-cs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체크인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경로 지정 버튼을 누르면 위치 설정 창 팝업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컨텍스트 지정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컨텍스트 內 </a:t>
                      </a:r>
                      <a:r>
                        <a:rPr lang="en-US" altLang="ko-KR" sz="1000" b="0" baseline="0" dirty="0" smtClean="0">
                          <a:latin typeface="+mn-lt"/>
                          <a:cs typeface="+mn-cs"/>
                        </a:rPr>
                        <a:t>Data</a:t>
                      </a: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를 저장 할 폴더 지정</a:t>
                      </a:r>
                      <a:r>
                        <a:rPr lang="ar-AE" altLang="ko-KR" sz="1000" b="0" baseline="0" dirty="0" smtClean="0">
                          <a:latin typeface="+mn-lt"/>
                          <a:cs typeface="+mn-cs"/>
                        </a:rPr>
                        <a:t> 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확인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다음 선택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CAD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문서에 부품 자동 연결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체크확인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기본설정은 체크로 되어 있음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※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체크가 안되어 있을 경우 부품이 생성되지 않으므로 반드시 확인할 것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="0" baseline="0" dirty="0" smtClean="0">
                          <a:latin typeface="+mn-lt"/>
                          <a:cs typeface="+mn-cs"/>
                        </a:rPr>
                        <a:t>마침 선택하여 체크인 완료</a:t>
                      </a:r>
                      <a:endParaRPr lang="en-US" altLang="ko-KR" sz="1000" b="0" baseline="0" dirty="0" smtClean="0">
                        <a:latin typeface="+mn-lt"/>
                        <a:cs typeface="+mn-cs"/>
                      </a:endParaRPr>
                    </a:p>
                    <a:p>
                      <a:pPr marL="179388" indent="-179388" algn="l" latinLnBrk="1">
                        <a:lnSpc>
                          <a:spcPts val="15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  <a:latin typeface="+mn-lt"/>
                          <a:cs typeface="+mn-cs"/>
                        </a:rPr>
                        <a:t>3D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  <a:latin typeface="+mn-lt"/>
                          <a:cs typeface="+mn-cs"/>
                        </a:rPr>
                        <a:t>또는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  <a:latin typeface="+mn-lt"/>
                          <a:cs typeface="+mn-cs"/>
                        </a:rPr>
                        <a:t>2D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  <a:latin typeface="+mn-lt"/>
                          <a:cs typeface="+mn-cs"/>
                        </a:rPr>
                        <a:t>체크인 시 수정이 없더라도 반드시 동시에 체크인 할 것</a:t>
                      </a:r>
                      <a:r>
                        <a:rPr lang="ar-AE" altLang="ko-KR" sz="1000" baseline="0" dirty="0" smtClean="0">
                          <a:latin typeface="+mn-lt"/>
                          <a:cs typeface="+mn-cs"/>
                        </a:rPr>
                        <a:t/>
                      </a:r>
                      <a:br>
                        <a:rPr lang="ar-AE" altLang="ko-KR" sz="1000" baseline="0" dirty="0" smtClean="0">
                          <a:latin typeface="+mn-lt"/>
                          <a:cs typeface="+mn-cs"/>
                        </a:rPr>
                      </a:br>
                      <a:r>
                        <a:rPr lang="ar-AE" altLang="ko-KR" sz="1000" baseline="0" dirty="0" smtClean="0">
                          <a:latin typeface="+mn-lt"/>
                          <a:cs typeface="+mn-cs"/>
                        </a:rPr>
                        <a:t>   </a:t>
                      </a:r>
                      <a:endParaRPr lang="en-US" altLang="ko-KR" sz="1000" baseline="0" dirty="0" smtClean="0">
                        <a:latin typeface="+mn-lt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2000" dirty="0" smtClean="0"/>
              <a:t>. Data Check-in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124744"/>
            <a:ext cx="5249177" cy="41944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641" y="2708920"/>
            <a:ext cx="4680520" cy="36176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79" y="3665222"/>
            <a:ext cx="2259224" cy="18964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362" y="5090948"/>
            <a:ext cx="1253627" cy="13709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304706" y="2232883"/>
            <a:ext cx="19191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5" name="Oval 37"/>
          <p:cNvSpPr>
            <a:spLocks noChangeArrowheads="1"/>
          </p:cNvSpPr>
          <p:nvPr/>
        </p:nvSpPr>
        <p:spPr bwMode="auto">
          <a:xfrm>
            <a:off x="1172925" y="212550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88704" y="2708920"/>
            <a:ext cx="19191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2127065" y="269123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76936" y="3962198"/>
            <a:ext cx="72008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76365" y="4331279"/>
            <a:ext cx="720080" cy="8143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4304929" y="381030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4209905" y="42824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457055" y="5272315"/>
            <a:ext cx="389423" cy="14909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Oval 37"/>
          <p:cNvSpPr>
            <a:spLocks noChangeArrowheads="1"/>
          </p:cNvSpPr>
          <p:nvPr/>
        </p:nvSpPr>
        <p:spPr bwMode="auto">
          <a:xfrm>
            <a:off x="5301109" y="513977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70"/>
          <a:stretch/>
        </p:blipFill>
        <p:spPr>
          <a:xfrm>
            <a:off x="2053985" y="6043905"/>
            <a:ext cx="1253627" cy="3542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2605493" y="6134785"/>
            <a:ext cx="389423" cy="14909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01108" y="5969358"/>
            <a:ext cx="389423" cy="14909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5139599" y="583400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58384" y="5602331"/>
            <a:ext cx="664933" cy="9758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981224" y="547173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31" name="Oval 37"/>
          <p:cNvSpPr>
            <a:spLocks noChangeArrowheads="1"/>
          </p:cNvSpPr>
          <p:nvPr/>
        </p:nvSpPr>
        <p:spPr bwMode="auto">
          <a:xfrm>
            <a:off x="2439028" y="606119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6825208" y="77140"/>
            <a:ext cx="2807380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9506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33450"/>
              </p:ext>
            </p:extLst>
          </p:nvPr>
        </p:nvGraphicFramePr>
        <p:xfrm>
          <a:off x="128464" y="692150"/>
          <a:ext cx="9648125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215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MBOM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&gt; MBOM </a:t>
                      </a:r>
                      <a:r>
                        <a:rPr lang="ko-KR" altLang="en-US" sz="1200" dirty="0" smtClean="0"/>
                        <a:t>편집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0975" marR="0" indent="-180975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7"/>
                        <a:tabLst/>
                        <a:defRPr/>
                      </a:pPr>
                      <a:r>
                        <a:rPr lang="ko-KR" altLang="en-US" sz="900" baseline="0" dirty="0" smtClean="0"/>
                        <a:t>편집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① </a:t>
                      </a:r>
                      <a:r>
                        <a:rPr lang="ko-KR" altLang="en-US" sz="900" baseline="0" dirty="0" err="1" smtClean="0"/>
                        <a:t>수량변경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부품의 </a:t>
                      </a:r>
                      <a:r>
                        <a:rPr lang="ko-KR" altLang="en-US" sz="900" baseline="0" dirty="0" err="1" smtClean="0"/>
                        <a:t>수량변경시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② 개정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err="1" smtClean="0"/>
                        <a:t>릴리즈된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MBOM</a:t>
                      </a:r>
                      <a:r>
                        <a:rPr lang="ko-KR" altLang="en-US" sz="900" baseline="0" dirty="0" smtClean="0"/>
                        <a:t>의 </a:t>
                      </a:r>
                      <a:r>
                        <a:rPr lang="ko-KR" altLang="en-US" sz="900" baseline="0" dirty="0" err="1" smtClean="0"/>
                        <a:t>수정시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③ 체크인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err="1" smtClean="0"/>
                        <a:t>체크아웃된</a:t>
                      </a:r>
                      <a:r>
                        <a:rPr lang="ko-KR" altLang="en-US" sz="900" baseline="0" dirty="0" smtClean="0"/>
                        <a:t> 객체를 </a:t>
                      </a:r>
                      <a:r>
                        <a:rPr lang="ko-KR" altLang="en-US" sz="900" baseline="0" dirty="0" err="1" smtClean="0"/>
                        <a:t>저장할때</a:t>
                      </a:r>
                      <a:r>
                        <a:rPr lang="ko-KR" altLang="en-US" sz="900" baseline="0" dirty="0" smtClean="0"/>
                        <a:t>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④ 체크아웃 </a:t>
                      </a:r>
                      <a:r>
                        <a:rPr lang="en-US" altLang="ko-KR" sz="900" baseline="0" dirty="0" smtClean="0"/>
                        <a:t>: BOM </a:t>
                      </a:r>
                      <a:r>
                        <a:rPr lang="ko-KR" altLang="en-US" sz="900" baseline="0" dirty="0" smtClean="0"/>
                        <a:t>수정 시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ko-KR" altLang="en-US" sz="900" baseline="0" dirty="0" smtClean="0"/>
                        <a:t>⑤ 체크아웃 취소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체크아웃 </a:t>
                      </a:r>
                      <a:r>
                        <a:rPr lang="ko-KR" altLang="en-US" sz="900" baseline="0" dirty="0" err="1" smtClean="0"/>
                        <a:t>취소시</a:t>
                      </a:r>
                      <a:r>
                        <a:rPr lang="ko-KR" altLang="en-US" sz="900" baseline="0" dirty="0" smtClean="0"/>
                        <a:t> 사용 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</a:t>
                      </a:r>
                      <a:r>
                        <a:rPr lang="ko-KR" altLang="en-US" sz="900" baseline="0" dirty="0" smtClean="0"/>
                        <a:t>→ </a:t>
                      </a:r>
                      <a:r>
                        <a:rPr lang="ko-KR" altLang="en-US" sz="900" baseline="0" dirty="0" err="1" smtClean="0"/>
                        <a:t>취소시</a:t>
                      </a:r>
                      <a:r>
                        <a:rPr lang="ko-KR" altLang="en-US" sz="900" baseline="0" dirty="0" smtClean="0"/>
                        <a:t> 최초 상태로 변경됨</a:t>
                      </a:r>
                      <a:endParaRPr lang="en-US" altLang="ko-KR" sz="900" baseline="0" dirty="0" smtClean="0"/>
                    </a:p>
                    <a:p>
                      <a:pPr marL="180975" marR="0" indent="-180975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7"/>
                        <a:tabLst/>
                        <a:defRPr/>
                      </a:pPr>
                      <a:endParaRPr lang="en-US" altLang="ko-KR" sz="900" baseline="0" dirty="0" smtClean="0"/>
                    </a:p>
                    <a:p>
                      <a:pPr marL="180975" marR="0" lvl="0" indent="-180975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7"/>
                        <a:tabLst/>
                        <a:defRPr/>
                      </a:pPr>
                      <a:r>
                        <a:rPr lang="ko-KR" altLang="en-US" sz="900" baseline="0" dirty="0" smtClean="0"/>
                        <a:t>기타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부품 잘라내기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복사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붙여넣기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비우기 시 사용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endParaRPr lang="en-US" altLang="ko-KR" sz="900" baseline="0" dirty="0" smtClean="0"/>
                    </a:p>
                    <a:p>
                      <a:pPr marL="180975" marR="0" indent="-180975" algn="l" defTabSz="738269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7"/>
                        <a:tabLst/>
                        <a:defRPr/>
                      </a:pPr>
                      <a:r>
                        <a:rPr lang="en-US" altLang="ko-KR" sz="900" baseline="0" dirty="0" smtClean="0"/>
                        <a:t>MBOM  </a:t>
                      </a:r>
                      <a:r>
                        <a:rPr lang="ko-KR" altLang="en-US" sz="900" baseline="0" dirty="0" smtClean="0"/>
                        <a:t>삭제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버전 삭제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사용 금지</a:t>
                      </a:r>
                      <a:r>
                        <a:rPr lang="en-US" altLang="ko-KR" sz="900" baseline="0" dirty="0" smtClean="0"/>
                        <a:t>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: MBOM</a:t>
                      </a:r>
                      <a:r>
                        <a:rPr lang="ko-KR" altLang="en-US" sz="900" baseline="0" dirty="0" smtClean="0"/>
                        <a:t>의 전체 버전이 삭제됨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</a:t>
                      </a:r>
                      <a:r>
                        <a:rPr lang="ko-KR" altLang="en-US" sz="900" baseline="0" dirty="0" smtClean="0"/>
                        <a:t> 모든 </a:t>
                      </a:r>
                      <a:r>
                        <a:rPr lang="ko-KR" altLang="en-US" sz="900" baseline="0" dirty="0" err="1" smtClean="0"/>
                        <a:t>이터레이션</a:t>
                      </a:r>
                      <a:r>
                        <a:rPr lang="ko-KR" altLang="en-US" sz="900" baseline="0" dirty="0" smtClean="0"/>
                        <a:t> 삭제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</a:t>
                      </a:r>
                      <a:r>
                        <a:rPr lang="ko-KR" altLang="en-US" sz="900" baseline="0" dirty="0" smtClean="0"/>
                        <a:t>→ 개정된 버전 삭제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직전 버전으로 변경</a:t>
                      </a:r>
                      <a:r>
                        <a:rPr lang="en-US" altLang="ko-KR" sz="900" baseline="0" dirty="0" smtClean="0"/>
                        <a:t>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  EX) 00 </a:t>
                      </a:r>
                      <a:r>
                        <a:rPr lang="ko-KR" altLang="en-US" sz="900" baseline="0" dirty="0" smtClean="0"/>
                        <a:t>→ </a:t>
                      </a:r>
                      <a:r>
                        <a:rPr lang="en-US" altLang="ko-KR" sz="900" baseline="0" dirty="0" smtClean="0"/>
                        <a:t>01 </a:t>
                      </a:r>
                      <a:r>
                        <a:rPr lang="ko-KR" altLang="en-US" sz="900" baseline="0" dirty="0" smtClean="0"/>
                        <a:t>로 개정된 부품이라면 </a:t>
                      </a:r>
                      <a:r>
                        <a:rPr lang="en-US" altLang="ko-KR" sz="900" baseline="0" dirty="0" smtClean="0"/>
                        <a:t>01 </a:t>
                      </a:r>
                      <a:r>
                        <a:rPr lang="ko-KR" altLang="en-US" sz="900" baseline="0" dirty="0" smtClean="0"/>
                        <a:t>버전 삭제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endParaRPr lang="en-US" altLang="ko-KR" sz="900" baseline="0" dirty="0" smtClean="0"/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2) </a:t>
            </a:r>
            <a:r>
              <a:rPr lang="en-US" altLang="ko-KR" sz="2000" dirty="0"/>
              <a:t>M</a:t>
            </a:r>
            <a:r>
              <a:rPr lang="en-US" altLang="ko-KR" sz="2000" dirty="0" smtClean="0"/>
              <a:t>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편집기 메뉴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04" y="2336066"/>
            <a:ext cx="1190625" cy="33051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05304" y="2346434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994632" y="2317957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05304" y="2692914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994632" y="2663574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05304" y="2998119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05304" y="3250974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05304" y="3499512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7" name="Oval 37"/>
          <p:cNvSpPr>
            <a:spLocks noChangeArrowheads="1"/>
          </p:cNvSpPr>
          <p:nvPr/>
        </p:nvSpPr>
        <p:spPr bwMode="auto">
          <a:xfrm>
            <a:off x="994632" y="2974302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994632" y="3236441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994632" y="3498580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205304" y="3805147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3" name="Oval 37"/>
          <p:cNvSpPr>
            <a:spLocks noChangeArrowheads="1"/>
          </p:cNvSpPr>
          <p:nvPr/>
        </p:nvSpPr>
        <p:spPr bwMode="auto">
          <a:xfrm>
            <a:off x="994632" y="3760719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205304" y="4066628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994632" y="4022858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04" y="2403557"/>
            <a:ext cx="1238137" cy="955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직사각형 55"/>
          <p:cNvSpPr/>
          <p:nvPr/>
        </p:nvSpPr>
        <p:spPr>
          <a:xfrm>
            <a:off x="1205304" y="4310599"/>
            <a:ext cx="1190625" cy="103169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7" name="Oval 37"/>
          <p:cNvSpPr>
            <a:spLocks noChangeArrowheads="1"/>
          </p:cNvSpPr>
          <p:nvPr/>
        </p:nvSpPr>
        <p:spPr bwMode="auto">
          <a:xfrm>
            <a:off x="994632" y="4284999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205304" y="5380442"/>
            <a:ext cx="1190625" cy="21592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9" name="Oval 37"/>
          <p:cNvSpPr>
            <a:spLocks noChangeArrowheads="1"/>
          </p:cNvSpPr>
          <p:nvPr/>
        </p:nvSpPr>
        <p:spPr bwMode="auto">
          <a:xfrm>
            <a:off x="994632" y="5371739"/>
            <a:ext cx="256734" cy="256735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cxnSp>
        <p:nvCxnSpPr>
          <p:cNvPr id="66" name="꺾인 연결선 65"/>
          <p:cNvCxnSpPr>
            <a:stCxn id="54" idx="3"/>
            <a:endCxn id="14" idx="1"/>
          </p:cNvCxnSpPr>
          <p:nvPr/>
        </p:nvCxnSpPr>
        <p:spPr>
          <a:xfrm flipV="1">
            <a:off x="2395929" y="2881234"/>
            <a:ext cx="1692975" cy="12933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04" y="4800597"/>
            <a:ext cx="1351303" cy="425865"/>
          </a:xfrm>
          <a:prstGeom prst="rect">
            <a:avLst/>
          </a:prstGeom>
        </p:spPr>
      </p:pic>
      <p:cxnSp>
        <p:nvCxnSpPr>
          <p:cNvPr id="18" name="꺾인 연결선 17"/>
          <p:cNvCxnSpPr>
            <a:stCxn id="58" idx="3"/>
            <a:endCxn id="4" idx="1"/>
          </p:cNvCxnSpPr>
          <p:nvPr/>
        </p:nvCxnSpPr>
        <p:spPr>
          <a:xfrm flipV="1">
            <a:off x="2395929" y="5013530"/>
            <a:ext cx="1692975" cy="4748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</a:t>
            </a:r>
            <a:r>
              <a:rPr lang="en-US" altLang="ko-KR" sz="2000" dirty="0"/>
              <a:t>M</a:t>
            </a:r>
            <a:r>
              <a:rPr lang="en-US" altLang="ko-KR" sz="2000" dirty="0" smtClean="0"/>
              <a:t>BOM – 2) MBOM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단축키</a:t>
            </a:r>
            <a:endParaRPr lang="ko-KR" altLang="en-US" sz="20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15646"/>
              </p:ext>
            </p:extLst>
          </p:nvPr>
        </p:nvGraphicFramePr>
        <p:xfrm>
          <a:off x="139949" y="700187"/>
          <a:ext cx="9493000" cy="563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1900419053"/>
                    </a:ext>
                  </a:extLst>
                </a:gridCol>
                <a:gridCol w="534724">
                  <a:extLst>
                    <a:ext uri="{9D8B030D-6E8A-4147-A177-3AD203B41FA5}">
                      <a16:colId xmlns:a16="http://schemas.microsoft.com/office/drawing/2014/main" val="2861106909"/>
                    </a:ext>
                  </a:extLst>
                </a:gridCol>
                <a:gridCol w="839463">
                  <a:extLst>
                    <a:ext uri="{9D8B030D-6E8A-4147-A177-3AD203B41FA5}">
                      <a16:colId xmlns:a16="http://schemas.microsoft.com/office/drawing/2014/main" val="733394623"/>
                    </a:ext>
                  </a:extLst>
                </a:gridCol>
                <a:gridCol w="2634409">
                  <a:extLst>
                    <a:ext uri="{9D8B030D-6E8A-4147-A177-3AD203B41FA5}">
                      <a16:colId xmlns:a16="http://schemas.microsoft.com/office/drawing/2014/main" val="1985045244"/>
                    </a:ext>
                  </a:extLst>
                </a:gridCol>
                <a:gridCol w="2042371">
                  <a:extLst>
                    <a:ext uri="{9D8B030D-6E8A-4147-A177-3AD203B41FA5}">
                      <a16:colId xmlns:a16="http://schemas.microsoft.com/office/drawing/2014/main" val="571253933"/>
                    </a:ext>
                  </a:extLst>
                </a:gridCol>
                <a:gridCol w="3113260">
                  <a:extLst>
                    <a:ext uri="{9D8B030D-6E8A-4147-A177-3AD203B41FA5}">
                      <a16:colId xmlns:a16="http://schemas.microsoft.com/office/drawing/2014/main" val="3728607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키조합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작동 조건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97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Ctrl 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동일 레벨 內 상위로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이동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순서 변경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953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↓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동일 레벨 內 하위로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이동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순서 변경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21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→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Assembly 1</a:t>
                      </a:r>
                      <a:r>
                        <a:rPr lang="ko-KR" altLang="en-US" sz="1000" u="none" strike="noStrike">
                          <a:effectLst/>
                        </a:rPr>
                        <a:t>레벨 확장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8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Assembly 1</a:t>
                      </a:r>
                      <a:r>
                        <a:rPr lang="ko-KR" altLang="en-US" sz="1000" u="none" strike="noStrike">
                          <a:effectLst/>
                        </a:rPr>
                        <a:t>레벨 축소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717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마우스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멀티 셀렉트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244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잘라내기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582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복사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01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붙여넣기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71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비우기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잘라내기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복사 취소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66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Shift 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위로 연속된 부품의 다중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40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↓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아래로 연속된 부품의 다중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EBOM/MBOM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273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마우스 클릭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클릭하는 지점까지 연속된 부품 다중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EBOM/MBOM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389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아웃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 smtClean="0">
                          <a:effectLst/>
                        </a:rPr>
                        <a:t>MBOM, EBOM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첨부품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편집 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상태가 작업 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중 인 객체만 가능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101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아웃 취소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체크아웃 된 경우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823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체크아웃 된 경우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613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전체 확장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775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전체 축소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08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숫자패드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1~5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레벨 확장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1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확장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5 : 5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레벨까지 확장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13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98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</a:t>
            </a:r>
            <a:r>
              <a:rPr lang="en-US" altLang="ko-KR" sz="2000" dirty="0"/>
              <a:t>2) MBOM </a:t>
            </a:r>
            <a:r>
              <a:rPr lang="ko-KR" altLang="en-US" sz="2000" dirty="0" smtClean="0"/>
              <a:t>편집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편집 조건</a:t>
            </a:r>
            <a:endParaRPr lang="ko-KR" altLang="en-US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4DC664-BD0B-4BDF-ADCD-EE587A07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580994"/>
              </p:ext>
            </p:extLst>
          </p:nvPr>
        </p:nvGraphicFramePr>
        <p:xfrm>
          <a:off x="128464" y="692696"/>
          <a:ext cx="9511106" cy="5798640"/>
        </p:xfrm>
        <a:graphic>
          <a:graphicData uri="http://schemas.openxmlformats.org/drawingml/2006/table">
            <a:tbl>
              <a:tblPr firstRow="1" bandRow="1"/>
              <a:tblGrid>
                <a:gridCol w="511892">
                  <a:extLst>
                    <a:ext uri="{9D8B030D-6E8A-4147-A177-3AD203B41FA5}">
                      <a16:colId xmlns:a16="http://schemas.microsoft.com/office/drawing/2014/main" val="193619126"/>
                    </a:ext>
                  </a:extLst>
                </a:gridCol>
                <a:gridCol w="1181895">
                  <a:extLst>
                    <a:ext uri="{9D8B030D-6E8A-4147-A177-3AD203B41FA5}">
                      <a16:colId xmlns:a16="http://schemas.microsoft.com/office/drawing/2014/main" val="2381827888"/>
                    </a:ext>
                  </a:extLst>
                </a:gridCol>
                <a:gridCol w="3204138">
                  <a:extLst>
                    <a:ext uri="{9D8B030D-6E8A-4147-A177-3AD203B41FA5}">
                      <a16:colId xmlns:a16="http://schemas.microsoft.com/office/drawing/2014/main" val="2643018772"/>
                    </a:ext>
                  </a:extLst>
                </a:gridCol>
                <a:gridCol w="791138">
                  <a:extLst>
                    <a:ext uri="{9D8B030D-6E8A-4147-A177-3AD203B41FA5}">
                      <a16:colId xmlns:a16="http://schemas.microsoft.com/office/drawing/2014/main" val="1613493736"/>
                    </a:ext>
                  </a:extLst>
                </a:gridCol>
                <a:gridCol w="3822043">
                  <a:extLst>
                    <a:ext uri="{9D8B030D-6E8A-4147-A177-3AD203B41FA5}">
                      <a16:colId xmlns:a16="http://schemas.microsoft.com/office/drawing/2014/main" val="2591352550"/>
                    </a:ext>
                  </a:extLst>
                </a:gridCol>
              </a:tblGrid>
              <a:tr h="211022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u="non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D3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u="non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메뉴 구조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D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u="non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u="non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lang="en-US" altLang="ko-KR" sz="1100" b="1" u="non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ASSY</a:t>
                      </a:r>
                      <a:endParaRPr lang="ko-KR" altLang="en-US" sz="1100" b="1" u="non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u="non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END</a:t>
                      </a:r>
                      <a:r>
                        <a:rPr lang="en-US" altLang="ko-KR" sz="1100" b="1" u="none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ITEM </a:t>
                      </a:r>
                      <a:r>
                        <a:rPr lang="en-US" altLang="ko-KR" sz="1100" b="1" u="non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100" b="1" u="non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43399"/>
                  </a:ext>
                </a:extLst>
              </a:tr>
              <a:tr h="289825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(ALL ASSY &amp; EBOM &amp;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MBOM or PART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불가능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05366"/>
                  </a:ext>
                </a:extLst>
              </a:tr>
              <a:tr h="211022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확장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1,2,3,4,5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전체확장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전체축소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항상 가능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81113"/>
                  </a:ext>
                </a:extLst>
              </a:tr>
              <a:tr h="185228">
                <a:tc rowSpan="3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삽입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SYSTEM 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 &amp; MBOM 1000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 경우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434658"/>
                  </a:ext>
                </a:extLst>
              </a:tr>
              <a:tr h="185228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(HFS)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SYSTEM 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 &amp; MBOM 2100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 경우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8582"/>
                  </a:ext>
                </a:extLst>
              </a:tr>
              <a:tr h="715422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기존부품추가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CAD :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부품 생성에서 신규 추가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CAD : CREO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추가된 부품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altLang="ko-KR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추가부품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altLang="ko-KR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EBOM-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        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altLang="ko-KR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MBOM-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4323"/>
                  </a:ext>
                </a:extLst>
              </a:tr>
              <a:tr h="185228"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위로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6911"/>
                  </a:ext>
                </a:extLst>
              </a:tr>
              <a:tr h="185228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아래로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22938"/>
                  </a:ext>
                </a:extLst>
              </a:tr>
              <a:tr h="185228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제거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74326"/>
                  </a:ext>
                </a:extLst>
              </a:tr>
              <a:tr h="191426"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FRONT, SAFETY BODY, SHU BODY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12820"/>
                  </a:ext>
                </a:extLst>
              </a:tr>
              <a:tr h="314197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latinLnBrk="1"/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latinLnBrk="1"/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S2_ASSY, SYSTEM S1 OUT, S1 SUP,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 BODY, S1 OUT,  PACKING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483069"/>
                  </a:ext>
                </a:extLst>
              </a:tr>
              <a:tr h="185228">
                <a:tc rowSpan="5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5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편집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수량변경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86077"/>
                  </a:ext>
                </a:extLst>
              </a:tr>
              <a:tr h="211022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38218"/>
                  </a:ext>
                </a:extLst>
              </a:tr>
              <a:tr h="211022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체크인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87166"/>
                  </a:ext>
                </a:extLst>
              </a:tr>
              <a:tr h="211022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(MBOM,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505"/>
                  </a:ext>
                </a:extLst>
              </a:tr>
              <a:tr h="211022"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체크아웃취소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38220"/>
                  </a:ext>
                </a:extLst>
              </a:tr>
              <a:tr h="185228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잘라내기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1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MBOM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07150"/>
                  </a:ext>
                </a:extLst>
              </a:tr>
              <a:tr h="185228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붙여넣기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6069"/>
                  </a:ext>
                </a:extLst>
              </a:tr>
              <a:tr h="211022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복사하기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무관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178684"/>
                  </a:ext>
                </a:extLst>
              </a:tr>
              <a:tr h="211022"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비우기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369121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738238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107359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47647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1845595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214713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2583834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2952950" algn="l" defTabSz="738238" rtl="0" eaLnBrk="1" latinLnBrk="1" hangingPunct="1">
                        <a:defRPr sz="1462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클립보드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이전 복사 항목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전체 삭제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373650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1158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20214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MBOM &gt; </a:t>
                      </a:r>
                      <a:r>
                        <a:rPr lang="ko-KR" altLang="en-US" sz="1200" smtClean="0"/>
                        <a:t>부품 교체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1) OLD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부품 추가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교체 대상인 부품을 선택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NEW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부품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교체할 부품을 선택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※ Release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된 문서는 개정을 해야함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체크아웃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);</a:t>
                      </a:r>
                      <a:b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</a:rPr>
                        <a:t>상태값이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 작업중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반려됨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</a:rPr>
                        <a:t>프로토타입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</a:rPr>
                        <a:t>수정중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 일 경우만 교체 가능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교체하려는 부품을 선택 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" y="1131995"/>
            <a:ext cx="6244563" cy="2401145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59857"/>
            <a:ext cx="1583244" cy="3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i="1" u="sng" dirty="0"/>
              <a:t>PDM</a:t>
            </a:r>
            <a:endParaRPr kumimoji="0" lang="ko-KR" altLang="en-US" i="1" u="sng" dirty="0"/>
          </a:p>
        </p:txBody>
      </p:sp>
      <p:sp>
        <p:nvSpPr>
          <p:cNvPr id="45" name="직사각형 44"/>
          <p:cNvSpPr/>
          <p:nvPr/>
        </p:nvSpPr>
        <p:spPr>
          <a:xfrm>
            <a:off x="3205797" y="1276018"/>
            <a:ext cx="370512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34541" y="1459384"/>
            <a:ext cx="210199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3050184" y="124767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5932091" y="15214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00474" y="107919"/>
            <a:ext cx="9505950" cy="368754"/>
          </a:xfrm>
        </p:spPr>
        <p:txBody>
          <a:bodyPr/>
          <a:lstStyle/>
          <a:p>
            <a:r>
              <a:rPr lang="en-US" altLang="ko-KR" dirty="0" smtClean="0"/>
              <a:t>6. MBOM – </a:t>
            </a:r>
            <a:r>
              <a:rPr lang="en-US" altLang="ko-KR" sz="1400" dirty="0" smtClean="0"/>
              <a:t>(3)</a:t>
            </a:r>
            <a:r>
              <a:rPr lang="en-US" altLang="ko-KR" dirty="0" smtClean="0"/>
              <a:t> </a:t>
            </a:r>
            <a:r>
              <a:rPr lang="ko-KR" altLang="en-US" smtClean="0"/>
              <a:t>부품 교체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136576" y="1716748"/>
            <a:ext cx="205829" cy="1814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2" name="Oval 37"/>
          <p:cNvSpPr>
            <a:spLocks noChangeArrowheads="1"/>
          </p:cNvSpPr>
          <p:nvPr/>
        </p:nvSpPr>
        <p:spPr bwMode="auto">
          <a:xfrm>
            <a:off x="992560" y="17187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840532" y="1276018"/>
            <a:ext cx="370512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5684919" y="124767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60536" y="1459384"/>
            <a:ext cx="210199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6393160" y="15214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6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13735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MBOM &gt; MBOM </a:t>
                      </a:r>
                      <a:r>
                        <a:rPr lang="ko-KR" altLang="en-US" sz="1200" smtClean="0"/>
                        <a:t>전송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1)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ECO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선택 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MBOM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및 작성자가 자동 입력됨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2) PLANT 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 PLANT</a:t>
                      </a:r>
                      <a:r>
                        <a:rPr lang="ko-KR" altLang="en-US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는 자동 입력됨</a:t>
                      </a:r>
                      <a:r>
                        <a:rPr lang="en-US" altLang="ko-KR" sz="900" b="1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 유형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EBOM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단독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MBOM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단독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둘다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검토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 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Error List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버튼을 클릭하여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검증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검토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변경되는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PDM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검증 수행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ㆍ데이타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체크인 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 등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참조 자료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EBOM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승인을 위한 첨부자료 등록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드래그앤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드롭 추가 가능하며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파일선택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눌러 지정 선택도 가능함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체크를 눌러 정합성 확인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품번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copy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Material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존재여부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정합성 등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작성중인 문서를 임시 저장하는 기능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결재선까지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지정되어야지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저장가능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후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나의업무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임시저장함으로 이동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임시저장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함에서 해당문서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수정가능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8) Error List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 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발생한 항목만 </a:t>
                      </a: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Listup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하여 보여주는 기능</a:t>
                      </a: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체크에서 문제가 없는 경우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활성화됨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버트을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누르면 전송이 진행됨</a:t>
                      </a:r>
                      <a:b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88663" y="1129648"/>
            <a:ext cx="6288917" cy="4451865"/>
            <a:chOff x="188663" y="1129648"/>
            <a:chExt cx="6288917" cy="445186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663" y="4237720"/>
              <a:ext cx="6260400" cy="13437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07" y="1129648"/>
              <a:ext cx="6281773" cy="310702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1916" y="4021063"/>
              <a:ext cx="356045" cy="200025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1706671" y="1501870"/>
            <a:ext cx="1230105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4" name="Oval 37"/>
          <p:cNvSpPr>
            <a:spLocks noChangeArrowheads="1"/>
          </p:cNvSpPr>
          <p:nvPr/>
        </p:nvSpPr>
        <p:spPr bwMode="auto">
          <a:xfrm>
            <a:off x="2864768" y="147227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06671" y="1657176"/>
            <a:ext cx="738461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542336" y="162390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06671" y="2682189"/>
            <a:ext cx="4770909" cy="30714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9660" y="2556972"/>
            <a:ext cx="369370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1562561" y="259392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03208" y="3186245"/>
            <a:ext cx="4770909" cy="17034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06196" y="3051502"/>
            <a:ext cx="372833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559098" y="30979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00034" y="5060671"/>
            <a:ext cx="4770909" cy="49510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03023" y="4925928"/>
            <a:ext cx="297650" cy="1071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1555924" y="497240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0143" y="1190201"/>
            <a:ext cx="476776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42770" y="1190201"/>
            <a:ext cx="324000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67096" y="1189609"/>
            <a:ext cx="215851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90091" y="1189609"/>
            <a:ext cx="210199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6" name="Oval 37"/>
          <p:cNvSpPr>
            <a:spLocks noChangeArrowheads="1"/>
          </p:cNvSpPr>
          <p:nvPr/>
        </p:nvSpPr>
        <p:spPr bwMode="auto">
          <a:xfrm>
            <a:off x="5695940" y="104168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5151268" y="10374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6028229" y="104168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06959" y="1823670"/>
            <a:ext cx="738461" cy="10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2432720" y="179040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3) </a:t>
            </a:r>
            <a:r>
              <a:rPr lang="en-US" altLang="ko-KR" sz="2000" dirty="0"/>
              <a:t>MBOM </a:t>
            </a:r>
            <a:r>
              <a:rPr lang="ko-KR" altLang="en-US" sz="2000" dirty="0" smtClean="0"/>
              <a:t>전송</a:t>
            </a:r>
            <a:endParaRPr lang="ko-KR" altLang="en-US" sz="2000" dirty="0"/>
          </a:p>
        </p:txBody>
      </p:sp>
      <p:sp>
        <p:nvSpPr>
          <p:cNvPr id="4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38191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</a:t>
            </a:r>
            <a:r>
              <a:rPr lang="en-US" altLang="ko-KR" sz="2000" dirty="0"/>
              <a:t>3) </a:t>
            </a:r>
            <a:r>
              <a:rPr lang="en-US" altLang="ko-KR" sz="2000" dirty="0" smtClean="0"/>
              <a:t>MBOM </a:t>
            </a:r>
            <a:r>
              <a:rPr lang="ko-KR" altLang="en-US" sz="2000" dirty="0" smtClean="0"/>
              <a:t>전송 </a:t>
            </a:r>
            <a:r>
              <a:rPr lang="en-US" altLang="ko-KR" sz="2000" dirty="0"/>
              <a:t>: M</a:t>
            </a:r>
            <a:r>
              <a:rPr lang="en-US" altLang="ko-KR" sz="2000" dirty="0" smtClean="0"/>
              <a:t>BOM </a:t>
            </a:r>
            <a:r>
              <a:rPr lang="ko-KR" altLang="en-US" sz="2000" dirty="0" smtClean="0"/>
              <a:t>검토 조건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8520" y="1772816"/>
          <a:ext cx="9425000" cy="4496400"/>
        </p:xfrm>
        <a:graphic>
          <a:graphicData uri="http://schemas.openxmlformats.org/drawingml/2006/table">
            <a:tbl>
              <a:tblPr/>
              <a:tblGrid>
                <a:gridCol w="605169">
                  <a:extLst>
                    <a:ext uri="{9D8B030D-6E8A-4147-A177-3AD203B41FA5}">
                      <a16:colId xmlns:a16="http://schemas.microsoft.com/office/drawing/2014/main" val="1706444759"/>
                    </a:ext>
                  </a:extLst>
                </a:gridCol>
                <a:gridCol w="898951">
                  <a:extLst>
                    <a:ext uri="{9D8B030D-6E8A-4147-A177-3AD203B41FA5}">
                      <a16:colId xmlns:a16="http://schemas.microsoft.com/office/drawing/2014/main" val="3059856591"/>
                    </a:ext>
                  </a:extLst>
                </a:gridCol>
                <a:gridCol w="4519150">
                  <a:extLst>
                    <a:ext uri="{9D8B030D-6E8A-4147-A177-3AD203B41FA5}">
                      <a16:colId xmlns:a16="http://schemas.microsoft.com/office/drawing/2014/main" val="3801117841"/>
                    </a:ext>
                  </a:extLst>
                </a:gridCol>
                <a:gridCol w="3401730">
                  <a:extLst>
                    <a:ext uri="{9D8B030D-6E8A-4147-A177-3AD203B41FA5}">
                      <a16:colId xmlns:a16="http://schemas.microsoft.com/office/drawing/2014/main" val="15528136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22618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객체의 하위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2652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불가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850549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최상위와 함께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구성됨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연속되는 레벨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최상사위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하위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상태가 동일한 경우 일괄 반영됨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연속한 레벨에만 적용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ex)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</a:t>
                      </a:r>
                      <a:r>
                        <a:rPr lang="en-US" altLang="ko-KR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Assy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모두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릴리즈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됨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경우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레벨은 별도 승인이 필요함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57810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릴리즈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738238" rtl="0" eaLnBrk="1" fontAlgn="ctr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상위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모품번에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구성만 가능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수정 불가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098106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K-assy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및 초도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K-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assy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반드시 도면승인에서 구성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23685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상태는 해당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모품번에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구성만 가능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수정 불가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1503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단품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도면승인에서 초도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도면승인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7229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ctr" fontAlgn="ctr">
                        <a:lnSpc>
                          <a:spcPts val="1800"/>
                        </a:lnSpc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상태는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품번에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구성만 가능</a:t>
                      </a: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71569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3878" y="664984"/>
            <a:ext cx="94187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▣ 원칙</a:t>
            </a:r>
            <a:r>
              <a:rPr lang="en-US" altLang="ko-KR" sz="1200" b="1" dirty="0" smtClean="0">
                <a:latin typeface="+mn-ea"/>
                <a:ea typeface="+mn-ea"/>
              </a:rPr>
              <a:t/>
            </a:r>
            <a:br>
              <a:rPr lang="en-US" altLang="ko-KR" sz="1200" b="1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latin typeface="+mn-ea"/>
                <a:ea typeface="+mn-ea"/>
              </a:rPr>
              <a:t>  - Assembly</a:t>
            </a:r>
            <a:r>
              <a:rPr lang="ko-KR" altLang="en-US" sz="1200" b="1" dirty="0" smtClean="0">
                <a:latin typeface="+mn-ea"/>
                <a:ea typeface="+mn-ea"/>
              </a:rPr>
              <a:t>의 상태는 반드시 작업 중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반려됨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수정 중 </a:t>
            </a:r>
            <a:r>
              <a:rPr lang="en-US" altLang="ko-KR" sz="1200" b="1" dirty="0" smtClean="0">
                <a:latin typeface="+mn-ea"/>
                <a:ea typeface="+mn-ea"/>
              </a:rPr>
              <a:t>(</a:t>
            </a:r>
            <a:r>
              <a:rPr lang="ko-KR" altLang="en-US" sz="1200" b="1" dirty="0" smtClean="0">
                <a:latin typeface="+mn-ea"/>
                <a:ea typeface="+mn-ea"/>
              </a:rPr>
              <a:t>개정</a:t>
            </a:r>
            <a:r>
              <a:rPr lang="en-US" altLang="ko-KR" sz="1200" b="1" dirty="0" smtClean="0">
                <a:latin typeface="+mn-ea"/>
                <a:ea typeface="+mn-ea"/>
              </a:rPr>
              <a:t>) </a:t>
            </a:r>
            <a:r>
              <a:rPr lang="ko-KR" altLang="en-US" sz="1200" b="1" dirty="0" smtClean="0">
                <a:latin typeface="+mn-ea"/>
                <a:ea typeface="+mn-ea"/>
              </a:rPr>
              <a:t>상태여야 </a:t>
            </a:r>
            <a:r>
              <a:rPr lang="en-US" altLang="ko-KR" sz="1200" b="1" dirty="0" smtClean="0">
                <a:latin typeface="+mn-ea"/>
                <a:ea typeface="+mn-ea"/>
              </a:rPr>
              <a:t>BOM</a:t>
            </a:r>
            <a:r>
              <a:rPr lang="ko-KR" altLang="en-US" sz="1200" b="1" dirty="0" smtClean="0">
                <a:latin typeface="+mn-ea"/>
                <a:ea typeface="+mn-ea"/>
              </a:rPr>
              <a:t>검토</a:t>
            </a:r>
            <a:r>
              <a:rPr lang="en-US" altLang="ko-KR" sz="1200" b="1" dirty="0" smtClean="0">
                <a:latin typeface="+mn-ea"/>
                <a:ea typeface="+mn-ea"/>
              </a:rPr>
              <a:t>/</a:t>
            </a:r>
            <a:r>
              <a:rPr lang="ko-KR" altLang="en-US" sz="1200" b="1" dirty="0" smtClean="0">
                <a:latin typeface="+mn-ea"/>
                <a:ea typeface="+mn-ea"/>
              </a:rPr>
              <a:t>추가가 가능함</a:t>
            </a:r>
            <a:r>
              <a:rPr lang="en-US" altLang="ko-KR" sz="1200" b="1" dirty="0" smtClean="0">
                <a:latin typeface="+mn-ea"/>
                <a:ea typeface="+mn-ea"/>
              </a:rPr>
              <a:t/>
            </a:r>
            <a:br>
              <a:rPr lang="en-US" altLang="ko-KR" sz="1200" b="1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latin typeface="+mn-ea"/>
                <a:ea typeface="+mn-ea"/>
              </a:rPr>
              <a:t>  - EBOM</a:t>
            </a:r>
            <a:r>
              <a:rPr lang="ko-KR" altLang="en-US" sz="1200" b="1" dirty="0" smtClean="0">
                <a:latin typeface="+mn-ea"/>
                <a:ea typeface="+mn-ea"/>
              </a:rPr>
              <a:t>은 반드시 </a:t>
            </a:r>
            <a:r>
              <a:rPr lang="ko-KR" altLang="en-US" sz="1200" b="1" dirty="0" err="1" smtClean="0">
                <a:latin typeface="+mn-ea"/>
                <a:ea typeface="+mn-ea"/>
              </a:rPr>
              <a:t>부품승인이</a:t>
            </a:r>
            <a:r>
              <a:rPr lang="ko-KR" altLang="en-US" sz="1200" b="1" dirty="0" smtClean="0">
                <a:latin typeface="+mn-ea"/>
                <a:ea typeface="+mn-ea"/>
              </a:rPr>
              <a:t> 완료된 상태에서 진행 가능 </a:t>
            </a:r>
            <a:r>
              <a:rPr lang="en-US" altLang="ko-KR" sz="1200" b="1" dirty="0" smtClean="0">
                <a:latin typeface="+mn-ea"/>
                <a:ea typeface="+mn-ea"/>
              </a:rPr>
              <a:t>(K-</a:t>
            </a:r>
            <a:r>
              <a:rPr lang="en-US" altLang="ko-KR" sz="1200" b="1" dirty="0" err="1" smtClean="0">
                <a:latin typeface="+mn-ea"/>
                <a:ea typeface="+mn-ea"/>
              </a:rPr>
              <a:t>assy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및 </a:t>
            </a:r>
            <a:r>
              <a:rPr lang="ko-KR" altLang="en-US" sz="1200" b="1" dirty="0" err="1" smtClean="0">
                <a:latin typeface="+mn-ea"/>
                <a:ea typeface="+mn-ea"/>
              </a:rPr>
              <a:t>단품은</a:t>
            </a:r>
            <a:r>
              <a:rPr lang="ko-KR" altLang="en-US" sz="1200" b="1" dirty="0" smtClean="0">
                <a:latin typeface="+mn-ea"/>
                <a:ea typeface="+mn-ea"/>
              </a:rPr>
              <a:t> 모두 </a:t>
            </a:r>
            <a:r>
              <a:rPr lang="en-US" altLang="ko-KR" sz="1200" b="1" dirty="0" smtClean="0">
                <a:latin typeface="+mn-ea"/>
                <a:ea typeface="+mn-ea"/>
              </a:rPr>
              <a:t>“</a:t>
            </a:r>
            <a:r>
              <a:rPr lang="ko-KR" altLang="en-US" sz="1200" b="1" dirty="0" err="1" smtClean="0">
                <a:latin typeface="+mn-ea"/>
                <a:ea typeface="+mn-ea"/>
              </a:rPr>
              <a:t>릴리즈됨</a:t>
            </a:r>
            <a:r>
              <a:rPr lang="en-US" altLang="ko-KR" sz="1200" b="1" dirty="0" smtClean="0">
                <a:latin typeface="+mn-ea"/>
                <a:ea typeface="+mn-ea"/>
              </a:rPr>
              <a:t>“ </a:t>
            </a:r>
            <a:r>
              <a:rPr lang="ko-KR" altLang="en-US" sz="1200" b="1" dirty="0" smtClean="0">
                <a:latin typeface="+mn-ea"/>
                <a:ea typeface="+mn-ea"/>
              </a:rPr>
              <a:t>상태 필요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  <a:br>
              <a:rPr lang="en-US" altLang="ko-KR" sz="1200" b="1" dirty="0" smtClean="0">
                <a:latin typeface="+mn-ea"/>
                <a:ea typeface="+mn-ea"/>
              </a:rPr>
            </a:br>
            <a:r>
              <a:rPr lang="en-US" altLang="ko-KR" sz="1200" b="1" dirty="0" smtClean="0">
                <a:latin typeface="+mn-ea"/>
                <a:ea typeface="+mn-ea"/>
              </a:rPr>
              <a:t>   </a:t>
            </a:r>
            <a:r>
              <a:rPr lang="en-US" altLang="ko-KR" sz="1200" b="1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atin typeface="+mn-ea"/>
                <a:ea typeface="+mn-ea"/>
              </a:rPr>
              <a:t>케이블</a:t>
            </a:r>
            <a:r>
              <a:rPr lang="en-US" altLang="ko-KR" sz="1200" b="1" dirty="0" smtClean="0">
                <a:latin typeface="+mn-ea"/>
                <a:ea typeface="+mn-ea"/>
              </a:rPr>
              <a:t>, PCBA </a:t>
            </a:r>
            <a:r>
              <a:rPr lang="ko-KR" altLang="en-US" sz="1200" b="1" dirty="0" smtClean="0">
                <a:latin typeface="+mn-ea"/>
                <a:ea typeface="+mn-ea"/>
              </a:rPr>
              <a:t>등 전자 부품 포함 </a:t>
            </a:r>
            <a:r>
              <a:rPr lang="ko-KR" altLang="en-US" sz="1200" b="1" dirty="0" err="1" smtClean="0">
                <a:latin typeface="+mn-ea"/>
                <a:ea typeface="+mn-ea"/>
              </a:rPr>
              <a:t>품번기준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BOM </a:t>
            </a:r>
            <a:r>
              <a:rPr lang="ko-KR" altLang="en-US" sz="1200" b="1" dirty="0" smtClean="0">
                <a:latin typeface="+mn-ea"/>
                <a:ea typeface="+mn-ea"/>
              </a:rPr>
              <a:t>누락이 없이 모두 구성되어 있어야 함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5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16. MBOM – </a:t>
            </a:r>
            <a:r>
              <a:rPr lang="en-US" altLang="ko-KR" sz="2000" dirty="0"/>
              <a:t>3) </a:t>
            </a:r>
            <a:r>
              <a:rPr lang="en-US" altLang="ko-KR" sz="2000" dirty="0" smtClean="0"/>
              <a:t>MBOM </a:t>
            </a:r>
            <a:r>
              <a:rPr lang="ko-KR" altLang="en-US" sz="2000" dirty="0" smtClean="0"/>
              <a:t>전송 </a:t>
            </a:r>
            <a:r>
              <a:rPr lang="en-US" altLang="ko-KR" sz="2000" dirty="0"/>
              <a:t>: </a:t>
            </a:r>
            <a:r>
              <a:rPr lang="en-US" altLang="ko-KR" sz="2000" dirty="0" smtClean="0"/>
              <a:t>MBOM </a:t>
            </a:r>
            <a:r>
              <a:rPr lang="ko-KR" altLang="en-US" sz="2000" dirty="0" smtClean="0"/>
              <a:t>전송 조건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6441"/>
              </p:ext>
            </p:extLst>
          </p:nvPr>
        </p:nvGraphicFramePr>
        <p:xfrm>
          <a:off x="128588" y="692150"/>
          <a:ext cx="9504932" cy="1487811"/>
        </p:xfrm>
        <a:graphic>
          <a:graphicData uri="http://schemas.openxmlformats.org/drawingml/2006/table">
            <a:tbl>
              <a:tblPr/>
              <a:tblGrid>
                <a:gridCol w="1479414">
                  <a:extLst>
                    <a:ext uri="{9D8B030D-6E8A-4147-A177-3AD203B41FA5}">
                      <a16:colId xmlns:a16="http://schemas.microsoft.com/office/drawing/2014/main" val="3818743909"/>
                    </a:ext>
                  </a:extLst>
                </a:gridCol>
                <a:gridCol w="1156180">
                  <a:extLst>
                    <a:ext uri="{9D8B030D-6E8A-4147-A177-3AD203B41FA5}">
                      <a16:colId xmlns:a16="http://schemas.microsoft.com/office/drawing/2014/main" val="203216170"/>
                    </a:ext>
                  </a:extLst>
                </a:gridCol>
                <a:gridCol w="919972">
                  <a:extLst>
                    <a:ext uri="{9D8B030D-6E8A-4147-A177-3AD203B41FA5}">
                      <a16:colId xmlns:a16="http://schemas.microsoft.com/office/drawing/2014/main" val="1332733950"/>
                    </a:ext>
                  </a:extLst>
                </a:gridCol>
                <a:gridCol w="919972">
                  <a:extLst>
                    <a:ext uri="{9D8B030D-6E8A-4147-A177-3AD203B41FA5}">
                      <a16:colId xmlns:a16="http://schemas.microsoft.com/office/drawing/2014/main" val="1373475515"/>
                    </a:ext>
                  </a:extLst>
                </a:gridCol>
                <a:gridCol w="848488">
                  <a:extLst>
                    <a:ext uri="{9D8B030D-6E8A-4147-A177-3AD203B41FA5}">
                      <a16:colId xmlns:a16="http://schemas.microsoft.com/office/drawing/2014/main" val="1196715255"/>
                    </a:ext>
                  </a:extLst>
                </a:gridCol>
                <a:gridCol w="4180906">
                  <a:extLst>
                    <a:ext uri="{9D8B030D-6E8A-4147-A177-3AD203B41FA5}">
                      <a16:colId xmlns:a16="http://schemas.microsoft.com/office/drawing/2014/main" val="373065993"/>
                    </a:ext>
                  </a:extLst>
                </a:gridCol>
              </a:tblGrid>
              <a:tr h="360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전송유형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MBOM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MBOM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961412"/>
                  </a:ext>
                </a:extLst>
              </a:tr>
              <a:tr h="360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EBOM+MBOM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기반으로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생성시 사용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454882"/>
                  </a:ext>
                </a:extLst>
              </a:tr>
              <a:tr h="360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단독 전송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동일한 경우 사용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438026"/>
                  </a:ext>
                </a:extLst>
              </a:tr>
              <a:tr h="360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MBOM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단독 전송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EBOM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없이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MBOM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변경 할 경우 사용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041310"/>
                  </a:ext>
                </a:extLst>
              </a:tr>
            </a:tbl>
          </a:graphicData>
        </a:graphic>
      </p:graphicFrame>
      <p:sp>
        <p:nvSpPr>
          <p:cNvPr id="10" name="순서도: 판단 9"/>
          <p:cNvSpPr/>
          <p:nvPr/>
        </p:nvSpPr>
        <p:spPr>
          <a:xfrm>
            <a:off x="339851" y="3250379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3D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" name="순서도: 수행의 시작/종료 10"/>
          <p:cNvSpPr/>
          <p:nvPr/>
        </p:nvSpPr>
        <p:spPr>
          <a:xfrm>
            <a:off x="339851" y="2374749"/>
            <a:ext cx="1512000" cy="540000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START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(BOM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수정 필요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1095851" y="2914749"/>
            <a:ext cx="0" cy="335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0" idx="2"/>
            <a:endCxn id="28" idx="0"/>
          </p:cNvCxnSpPr>
          <p:nvPr/>
        </p:nvCxnSpPr>
        <p:spPr>
          <a:xfrm>
            <a:off x="1095851" y="3673079"/>
            <a:ext cx="0" cy="286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39851" y="3959531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3D/</a:t>
            </a:r>
          </a:p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모델트리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9851" y="4689200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EBOM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편집기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(EBOM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첨부품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stCxn id="28" idx="2"/>
            <a:endCxn id="31" idx="0"/>
          </p:cNvCxnSpPr>
          <p:nvPr/>
        </p:nvCxnSpPr>
        <p:spPr>
          <a:xfrm>
            <a:off x="1095851" y="4427531"/>
            <a:ext cx="0" cy="261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9851" y="5373216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EBOM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검토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(EBOM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승인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41" name="직선 화살표 연결선 40"/>
          <p:cNvCxnSpPr>
            <a:stCxn id="31" idx="2"/>
            <a:endCxn id="39" idx="0"/>
          </p:cNvCxnSpPr>
          <p:nvPr/>
        </p:nvCxnSpPr>
        <p:spPr>
          <a:xfrm>
            <a:off x="1095851" y="5157200"/>
            <a:ext cx="0" cy="21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0" idx="3"/>
            <a:endCxn id="31" idx="3"/>
          </p:cNvCxnSpPr>
          <p:nvPr/>
        </p:nvCxnSpPr>
        <p:spPr>
          <a:xfrm>
            <a:off x="1851851" y="3461729"/>
            <a:ext cx="12700" cy="146147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64568" y="3683124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Yes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97802" y="3212976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No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58" name="순서도: 수행의 시작/종료 57"/>
          <p:cNvSpPr/>
          <p:nvPr/>
        </p:nvSpPr>
        <p:spPr>
          <a:xfrm>
            <a:off x="4425702" y="2374749"/>
            <a:ext cx="1512000" cy="540000"/>
          </a:xfrm>
          <a:prstGeom prst="flowChartTerminator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START</a:t>
            </a:r>
            <a:br>
              <a:rPr lang="en-US" altLang="ko-KR" sz="1100" b="1" dirty="0" smtClean="0">
                <a:solidFill>
                  <a:schemeClr val="tx1"/>
                </a:solidFill>
              </a:rPr>
            </a:br>
            <a:r>
              <a:rPr lang="en-US" altLang="ko-KR" sz="1100" b="1" dirty="0" smtClean="0">
                <a:solidFill>
                  <a:schemeClr val="tx1"/>
                </a:solidFill>
              </a:rPr>
              <a:t>(MBOM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수정 필요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25702" y="3203451"/>
            <a:ext cx="1512000" cy="540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(BOM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58" idx="2"/>
            <a:endCxn id="61" idx="0"/>
          </p:cNvCxnSpPr>
          <p:nvPr/>
        </p:nvCxnSpPr>
        <p:spPr>
          <a:xfrm>
            <a:off x="5181702" y="2914749"/>
            <a:ext cx="0" cy="288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339851" y="6057579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생산기술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합의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검토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화살표 연결선 68"/>
          <p:cNvCxnSpPr>
            <a:stCxn id="39" idx="2"/>
            <a:endCxn id="67" idx="0"/>
          </p:cNvCxnSpPr>
          <p:nvPr/>
        </p:nvCxnSpPr>
        <p:spPr>
          <a:xfrm>
            <a:off x="1095851" y="5841216"/>
            <a:ext cx="0" cy="216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판단 72"/>
          <p:cNvSpPr/>
          <p:nvPr/>
        </p:nvSpPr>
        <p:spPr>
          <a:xfrm>
            <a:off x="2648744" y="3262101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EBOM=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MBOM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67" idx="3"/>
            <a:endCxn id="73" idx="1"/>
          </p:cNvCxnSpPr>
          <p:nvPr/>
        </p:nvCxnSpPr>
        <p:spPr>
          <a:xfrm flipV="1">
            <a:off x="1851851" y="3473451"/>
            <a:ext cx="796893" cy="28181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endCxn id="61" idx="1"/>
          </p:cNvCxnSpPr>
          <p:nvPr/>
        </p:nvCxnSpPr>
        <p:spPr>
          <a:xfrm>
            <a:off x="4065494" y="3473451"/>
            <a:ext cx="3602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648744" y="4761200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EBOM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단독 전송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000" b="1" dirty="0">
                <a:latin typeface="+mn-ea"/>
              </a:rPr>
              <a:t>EBOM</a:t>
            </a:r>
            <a:r>
              <a:rPr lang="ko-KR" altLang="en-US" sz="1000" b="1" dirty="0">
                <a:latin typeface="+mn-ea"/>
              </a:rPr>
              <a:t>만 전송 </a:t>
            </a:r>
            <a:r>
              <a:rPr lang="ko-KR" altLang="en-US" sz="1000" b="1" dirty="0" smtClean="0">
                <a:latin typeface="+mn-ea"/>
              </a:rPr>
              <a:t>가능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87" name="직선 화살표 연결선 86"/>
          <p:cNvCxnSpPr>
            <a:stCxn id="73" idx="2"/>
            <a:endCxn id="83" idx="0"/>
          </p:cNvCxnSpPr>
          <p:nvPr/>
        </p:nvCxnSpPr>
        <p:spPr>
          <a:xfrm>
            <a:off x="3404744" y="3684801"/>
            <a:ext cx="0" cy="1076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425702" y="4761200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MBOM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단독 전송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(MBOM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만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전송가능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93" name="직선 화살표 연결선 92"/>
          <p:cNvCxnSpPr>
            <a:stCxn id="100" idx="2"/>
            <a:endCxn id="91" idx="0"/>
          </p:cNvCxnSpPr>
          <p:nvPr/>
        </p:nvCxnSpPr>
        <p:spPr>
          <a:xfrm>
            <a:off x="5181702" y="4377501"/>
            <a:ext cx="0" cy="383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순서도: 판단 99"/>
          <p:cNvSpPr/>
          <p:nvPr/>
        </p:nvSpPr>
        <p:spPr>
          <a:xfrm>
            <a:off x="4425702" y="3954801"/>
            <a:ext cx="1512000" cy="422700"/>
          </a:xfrm>
          <a:prstGeom prst="flowChartDecisio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MBOM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자체 변경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03" name="직선 화살표 연결선 102"/>
          <p:cNvCxnSpPr>
            <a:stCxn id="61" idx="2"/>
            <a:endCxn id="100" idx="0"/>
          </p:cNvCxnSpPr>
          <p:nvPr/>
        </p:nvCxnSpPr>
        <p:spPr>
          <a:xfrm>
            <a:off x="5181702" y="3743451"/>
            <a:ext cx="0" cy="211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6177304" y="4761200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EBOM + MBOM 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08" name="꺾인 연결선 107"/>
          <p:cNvCxnSpPr>
            <a:stCxn id="100" idx="3"/>
            <a:endCxn id="105" idx="0"/>
          </p:cNvCxnSpPr>
          <p:nvPr/>
        </p:nvCxnSpPr>
        <p:spPr>
          <a:xfrm>
            <a:off x="5937702" y="4166151"/>
            <a:ext cx="995602" cy="5950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016420" y="320131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No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403465" y="3702079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Yes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25702" y="5913328"/>
            <a:ext cx="1512000" cy="4680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PLM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5" idx="2"/>
            <a:endCxn id="112" idx="0"/>
          </p:cNvCxnSpPr>
          <p:nvPr/>
        </p:nvCxnSpPr>
        <p:spPr>
          <a:xfrm rot="5400000">
            <a:off x="5715439" y="4695463"/>
            <a:ext cx="684128" cy="1751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3" idx="2"/>
            <a:endCxn id="112" idx="0"/>
          </p:cNvCxnSpPr>
          <p:nvPr/>
        </p:nvCxnSpPr>
        <p:spPr>
          <a:xfrm rot="16200000" flipH="1">
            <a:off x="3951159" y="4682785"/>
            <a:ext cx="684128" cy="177695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91" idx="2"/>
            <a:endCxn id="112" idx="0"/>
          </p:cNvCxnSpPr>
          <p:nvPr/>
        </p:nvCxnSpPr>
        <p:spPr>
          <a:xfrm>
            <a:off x="5181702" y="5229200"/>
            <a:ext cx="0" cy="684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6933304" y="5229199"/>
            <a:ext cx="277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  <a:ea typeface="+mn-ea"/>
              </a:rPr>
              <a:t>* MBOM</a:t>
            </a:r>
            <a:r>
              <a:rPr lang="ko-KR" altLang="en-US" sz="1000" dirty="0" smtClean="0">
                <a:latin typeface="+mn-ea"/>
                <a:ea typeface="+mn-ea"/>
              </a:rPr>
              <a:t>만 전송 가능</a:t>
            </a:r>
            <a:r>
              <a:rPr lang="en-US" altLang="ko-KR" sz="1000" dirty="0" smtClean="0">
                <a:latin typeface="+mn-ea"/>
                <a:ea typeface="+mn-ea"/>
              </a:rPr>
              <a:t/>
            </a:r>
            <a:br>
              <a:rPr lang="en-US" altLang="ko-KR" sz="1000" dirty="0" smtClean="0">
                <a:latin typeface="+mn-ea"/>
                <a:ea typeface="+mn-ea"/>
              </a:rPr>
            </a:br>
            <a:r>
              <a:rPr lang="en-US" altLang="ko-KR" sz="1000" dirty="0" smtClean="0">
                <a:latin typeface="+mn-ea"/>
                <a:ea typeface="+mn-ea"/>
              </a:rPr>
              <a:t>  - MBOM 1</a:t>
            </a:r>
            <a:r>
              <a:rPr lang="ko-KR" altLang="en-US" sz="1000" dirty="0" smtClean="0">
                <a:latin typeface="+mn-ea"/>
                <a:ea typeface="+mn-ea"/>
              </a:rPr>
              <a:t>레벨의 </a:t>
            </a:r>
            <a:r>
              <a:rPr lang="ko-KR" altLang="en-US" sz="1000" dirty="0" err="1" smtClean="0">
                <a:latin typeface="+mn-ea"/>
                <a:ea typeface="+mn-ea"/>
              </a:rPr>
              <a:t>수정중인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EBOM </a:t>
            </a:r>
            <a:r>
              <a:rPr lang="ko-KR" altLang="en-US" sz="1000" dirty="0" err="1" smtClean="0">
                <a:latin typeface="+mn-ea"/>
                <a:ea typeface="+mn-ea"/>
              </a:rPr>
              <a:t>전송가능</a:t>
            </a:r>
            <a:r>
              <a:rPr lang="en-US" altLang="ko-KR" sz="1000" dirty="0" smtClean="0">
                <a:latin typeface="+mn-ea"/>
                <a:ea typeface="+mn-ea"/>
              </a:rPr>
              <a:t/>
            </a:r>
            <a:br>
              <a:rPr lang="en-US" altLang="ko-KR" sz="1000" dirty="0" smtClean="0">
                <a:latin typeface="+mn-ea"/>
                <a:ea typeface="+mn-ea"/>
              </a:rPr>
            </a:br>
            <a:r>
              <a:rPr lang="en-US" altLang="ko-KR" sz="1000" dirty="0" smtClean="0">
                <a:latin typeface="+mn-ea"/>
                <a:ea typeface="+mn-ea"/>
              </a:rPr>
              <a:t>  - 1</a:t>
            </a:r>
            <a:r>
              <a:rPr lang="ko-KR" altLang="en-US" sz="1000" dirty="0" smtClean="0">
                <a:latin typeface="+mn-ea"/>
                <a:ea typeface="+mn-ea"/>
              </a:rPr>
              <a:t>레벨 </a:t>
            </a:r>
            <a:r>
              <a:rPr lang="ko-KR" altLang="en-US" sz="1000" dirty="0" err="1" smtClean="0">
                <a:latin typeface="+mn-ea"/>
                <a:ea typeface="+mn-ea"/>
              </a:rPr>
              <a:t>릴리즈됨</a:t>
            </a:r>
            <a:r>
              <a:rPr lang="ko-KR" altLang="en-US" sz="1000" dirty="0" smtClean="0">
                <a:latin typeface="+mn-ea"/>
                <a:ea typeface="+mn-ea"/>
              </a:rPr>
              <a:t> 하위의 </a:t>
            </a:r>
            <a:r>
              <a:rPr lang="ko-KR" altLang="en-US" sz="1000" dirty="0" err="1" smtClean="0">
                <a:latin typeface="+mn-ea"/>
                <a:ea typeface="+mn-ea"/>
              </a:rPr>
              <a:t>수정중인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EBOM</a:t>
            </a:r>
            <a:r>
              <a:rPr lang="ko-KR" altLang="en-US" sz="1000" dirty="0" smtClean="0">
                <a:latin typeface="+mn-ea"/>
                <a:ea typeface="+mn-ea"/>
              </a:rPr>
              <a:t>은 </a:t>
            </a:r>
            <a:r>
              <a:rPr lang="en-US" altLang="ko-KR" sz="1000" dirty="0" smtClean="0">
                <a:latin typeface="+mn-ea"/>
                <a:ea typeface="+mn-ea"/>
              </a:rPr>
              <a:t/>
            </a:r>
            <a:br>
              <a:rPr lang="en-US" altLang="ko-KR" sz="1000" dirty="0" smtClean="0">
                <a:latin typeface="+mn-ea"/>
                <a:ea typeface="+mn-ea"/>
              </a:rPr>
            </a:br>
            <a:r>
              <a:rPr lang="en-US" altLang="ko-KR" sz="1000" dirty="0" smtClean="0">
                <a:latin typeface="+mn-ea"/>
                <a:ea typeface="+mn-ea"/>
              </a:rPr>
              <a:t>    </a:t>
            </a:r>
            <a:r>
              <a:rPr lang="ko-KR" altLang="en-US" sz="1000" dirty="0" err="1" smtClean="0">
                <a:latin typeface="+mn-ea"/>
                <a:ea typeface="+mn-ea"/>
              </a:rPr>
              <a:t>전송불가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84660" y="437750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Yes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37702" y="3932396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No</a:t>
            </a:r>
            <a:endParaRPr lang="ko-KR" altLang="en-US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834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140632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BOM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smtClean="0"/>
                        <a:t>비교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비교 대상인 부품 추가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필요시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버전 확인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비교할 부품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확인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클릭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A(Added) 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추가된 부품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D(Deleted) 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삭제된 부품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Q(</a:t>
                      </a: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Qty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수량만 변경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C (CHANGE) 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638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화면에서는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Add, Delete, </a:t>
                      </a: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Qty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Change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 차이점만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선택적으로 볼 수 있음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1" y="1572625"/>
            <a:ext cx="6337863" cy="2873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18468"/>
            <a:ext cx="158324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sz="2000" i="1" u="sng" dirty="0"/>
              <a:t>PDM</a:t>
            </a:r>
            <a:endParaRPr kumimoji="0" lang="ko-KR" altLang="en-US" sz="2000" i="1" u="sng" dirty="0"/>
          </a:p>
        </p:txBody>
      </p:sp>
      <p:sp>
        <p:nvSpPr>
          <p:cNvPr id="45" name="직사각형 44"/>
          <p:cNvSpPr/>
          <p:nvPr/>
        </p:nvSpPr>
        <p:spPr>
          <a:xfrm>
            <a:off x="2588693" y="2047720"/>
            <a:ext cx="370512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32056" y="2480057"/>
            <a:ext cx="2870102" cy="5983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0" name="Oval 37"/>
          <p:cNvSpPr>
            <a:spLocks noChangeArrowheads="1"/>
          </p:cNvSpPr>
          <p:nvPr/>
        </p:nvSpPr>
        <p:spPr bwMode="auto">
          <a:xfrm>
            <a:off x="2409042" y="201937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00474" y="92530"/>
            <a:ext cx="9505950" cy="399532"/>
          </a:xfrm>
        </p:spPr>
        <p:txBody>
          <a:bodyPr/>
          <a:lstStyle/>
          <a:p>
            <a:r>
              <a:rPr lang="en-US" altLang="ko-KR" sz="2000" dirty="0" smtClean="0"/>
              <a:t>17</a:t>
            </a:r>
            <a:r>
              <a:rPr lang="en-US" altLang="ko-KR" sz="2000" dirty="0"/>
              <a:t>. </a:t>
            </a:r>
            <a:r>
              <a:rPr lang="en-US" altLang="ko-KR" sz="2000" dirty="0" smtClean="0"/>
              <a:t>BOM </a:t>
            </a:r>
            <a:r>
              <a:rPr lang="ko-KR" altLang="en-US" sz="2000" dirty="0" smtClean="0"/>
              <a:t>비교</a:t>
            </a:r>
            <a:endParaRPr lang="ko-KR" altLang="en-US" sz="2000" dirty="0"/>
          </a:p>
        </p:txBody>
      </p:sp>
      <p:sp>
        <p:nvSpPr>
          <p:cNvPr id="43" name="직사각형 42"/>
          <p:cNvSpPr/>
          <p:nvPr/>
        </p:nvSpPr>
        <p:spPr>
          <a:xfrm>
            <a:off x="5321066" y="2047720"/>
            <a:ext cx="370512" cy="12913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5177298" y="201315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22810" y="2206880"/>
            <a:ext cx="730990" cy="9728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3542118" y="188517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506322" y="2401457"/>
            <a:ext cx="448617" cy="85663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88929" y="2349525"/>
            <a:ext cx="332021" cy="11264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2" name="Oval 37"/>
          <p:cNvSpPr>
            <a:spLocks noChangeArrowheads="1"/>
          </p:cNvSpPr>
          <p:nvPr/>
        </p:nvSpPr>
        <p:spPr bwMode="auto">
          <a:xfrm>
            <a:off x="5948411" y="219610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08454" y="2206880"/>
            <a:ext cx="730990" cy="9728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61052" y="2206880"/>
            <a:ext cx="730990" cy="9728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46696" y="2206880"/>
            <a:ext cx="730990" cy="9728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3542118" y="229657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꺾인 연결선 6"/>
          <p:cNvCxnSpPr>
            <a:stCxn id="17" idx="0"/>
            <a:endCxn id="18" idx="2"/>
          </p:cNvCxnSpPr>
          <p:nvPr/>
        </p:nvCxnSpPr>
        <p:spPr>
          <a:xfrm rot="5400000" flipH="1" flipV="1">
            <a:off x="2599204" y="1263967"/>
            <a:ext cx="232014" cy="16538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22" idx="0"/>
            <a:endCxn id="18" idx="6"/>
          </p:cNvCxnSpPr>
          <p:nvPr/>
        </p:nvCxnSpPr>
        <p:spPr>
          <a:xfrm rot="16200000" flipV="1">
            <a:off x="4058019" y="1638352"/>
            <a:ext cx="232014" cy="9050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1" idx="2"/>
            <a:endCxn id="51" idx="2"/>
          </p:cNvCxnSpPr>
          <p:nvPr/>
        </p:nvCxnSpPr>
        <p:spPr>
          <a:xfrm rot="16200000" flipH="1">
            <a:off x="3116984" y="1961133"/>
            <a:ext cx="82099" cy="7681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3" idx="2"/>
            <a:endCxn id="51" idx="6"/>
          </p:cNvCxnSpPr>
          <p:nvPr/>
        </p:nvCxnSpPr>
        <p:spPr>
          <a:xfrm rot="5400000">
            <a:off x="4575799" y="1449875"/>
            <a:ext cx="82099" cy="17906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046174" y="2480057"/>
            <a:ext cx="2475972" cy="59831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8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69084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BOM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smtClean="0"/>
                        <a:t>비교 </a:t>
                      </a:r>
                      <a:r>
                        <a:rPr lang="en-US" altLang="ko-KR" sz="1200" baseline="0" dirty="0" smtClean="0"/>
                        <a:t>&gt; PARTLIST </a:t>
                      </a:r>
                      <a:r>
                        <a:rPr lang="ko-KR" altLang="en-US" sz="1200" baseline="0" smtClean="0"/>
                        <a:t>비교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defTabSz="883005" fontAlgn="auto" latinLnBrk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+mj-lt"/>
                        <a:buAutoNum type="arabicParenR"/>
                        <a:defRPr/>
                      </a:pP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BOM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메뉴의 서브 메뉴에서 </a:t>
                      </a: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PARTLIST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비교 클릭</a:t>
                      </a:r>
                      <a:endParaRPr kumimoji="0" lang="en-US" altLang="ko-KR" sz="105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9388" indent="-179388" defTabSz="883005" fontAlgn="auto" latinLnBrk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+mj-ea"/>
                        <a:buAutoNum type="arabicParenR"/>
                        <a:defRPr/>
                      </a:pP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PARTLIST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비교할 부품 추가</a:t>
                      </a:r>
                      <a:endParaRPr kumimoji="0" lang="en-US" altLang="ko-KR" sz="105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9388" indent="-179388" defTabSz="883005" fontAlgn="auto" latinLnBrk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+mj-ea"/>
                        <a:buAutoNum type="arabicParenR"/>
                        <a:defRPr/>
                      </a:pP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비교 기준 부품 정보</a:t>
                      </a: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/>
                      </a:r>
                      <a:b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ⓐ</a:t>
                      </a:r>
                      <a:r>
                        <a:rPr kumimoji="0" lang="ko-KR" altLang="en-US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기준이 될 버전 선택 </a:t>
                      </a:r>
                      <a: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(</a:t>
                      </a:r>
                      <a:r>
                        <a:rPr kumimoji="0" lang="ko-KR" altLang="en-US" sz="1100" b="0" dirty="0" err="1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릴리즈됨</a:t>
                      </a:r>
                      <a:r>
                        <a:rPr kumimoji="0" lang="ko-KR" altLang="en-US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 기준</a:t>
                      </a:r>
                      <a: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)</a:t>
                      </a:r>
                      <a:b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</a:br>
                      <a: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- </a:t>
                      </a:r>
                      <a:r>
                        <a:rPr kumimoji="0" lang="ko-KR" altLang="en-US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ⓑ기준이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될 기준일 선택</a:t>
                      </a: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/>
                      </a:r>
                      <a:b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ⓒ기준 부품의 수량</a:t>
                      </a:r>
                      <a:endParaRPr kumimoji="0" lang="en-US" altLang="ko-KR" sz="105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9388" indent="-179388" defTabSz="883005" fontAlgn="auto" latinLnBrk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+mj-ea"/>
                        <a:buAutoNum type="arabicParenR"/>
                        <a:defRPr/>
                      </a:pP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비교 대상 부품 정보</a:t>
                      </a: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/>
                      </a:r>
                      <a:b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ⓐ</a:t>
                      </a:r>
                      <a:r>
                        <a:rPr kumimoji="0" lang="ko-KR" altLang="en-US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비교할 버전 선택</a:t>
                      </a:r>
                      <a: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/>
                      </a:r>
                      <a:b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</a:br>
                      <a:r>
                        <a:rPr kumimoji="0" lang="en-US" altLang="ko-KR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- </a:t>
                      </a:r>
                      <a:r>
                        <a:rPr kumimoji="0" lang="ko-KR" altLang="en-US" sz="1100" b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ⓑ비교할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기준일 선택</a:t>
                      </a: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/>
                      </a:r>
                      <a:b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r>
                        <a:rPr kumimoji="0" lang="en-US" altLang="ko-KR" sz="105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kumimoji="0" lang="ko-KR" altLang="en-US" sz="105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ⓒ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비교할 부품의 수량</a:t>
                      </a:r>
                      <a:endParaRPr kumimoji="0" lang="en-US" altLang="ko-KR" sz="105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9388" indent="-179388" defTabSz="883005" fontAlgn="auto" latinLnBrk="0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+mj-ea"/>
                        <a:buAutoNum type="arabicParenR"/>
                        <a:defRPr/>
                      </a:pPr>
                      <a:r>
                        <a:rPr kumimoji="0" lang="en-US" altLang="ko-KR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PARTLIST </a:t>
                      </a:r>
                      <a:r>
                        <a:rPr kumimoji="0"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비교</a:t>
                      </a:r>
                      <a:endParaRPr kumimoji="0" lang="en-US" altLang="ko-KR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0" y="3652047"/>
            <a:ext cx="5868401" cy="2799750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 bwMode="auto">
          <a:xfrm>
            <a:off x="8049344" y="159857"/>
            <a:ext cx="1583244" cy="3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i="1" u="sng" dirty="0"/>
              <a:t>PDM</a:t>
            </a:r>
            <a:endParaRPr kumimoji="0" lang="ko-KR" altLang="en-US" i="1" u="sng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00474" y="107919"/>
            <a:ext cx="9505950" cy="368754"/>
          </a:xfrm>
        </p:spPr>
        <p:txBody>
          <a:bodyPr/>
          <a:lstStyle/>
          <a:p>
            <a:r>
              <a:rPr lang="en-US" altLang="ko-KR" dirty="0" smtClean="0"/>
              <a:t>17. BOM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 – </a:t>
            </a:r>
            <a:r>
              <a:rPr lang="en-US" altLang="ko-KR" sz="1400" dirty="0" smtClean="0"/>
              <a:t>(2)</a:t>
            </a:r>
            <a:r>
              <a:rPr lang="en-US" altLang="ko-KR" dirty="0" smtClean="0"/>
              <a:t> PARTLIST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6250" y="980853"/>
            <a:ext cx="6542934" cy="2808188"/>
            <a:chOff x="66250" y="980852"/>
            <a:chExt cx="6806282" cy="301447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4" y="1125538"/>
              <a:ext cx="6599951" cy="2410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243033" y="3141675"/>
              <a:ext cx="674117" cy="14285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66250" y="3094223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96649" y="1238884"/>
              <a:ext cx="361257" cy="14285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912092" y="980852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39884" y="1396233"/>
              <a:ext cx="2520280" cy="14285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20204" y="1396232"/>
              <a:ext cx="2337597" cy="16068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95868" y="1340892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776188" y="1340892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352252" y="1700932"/>
              <a:ext cx="1152128" cy="1872208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76388" y="1700932"/>
              <a:ext cx="1152128" cy="1872208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296467" y="1556916"/>
              <a:ext cx="230313" cy="14285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6296468" y="1340892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5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1471932" y="1484908"/>
              <a:ext cx="216024" cy="19221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a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424260" y="1795800"/>
              <a:ext cx="216024" cy="19221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c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552052" y="1484908"/>
              <a:ext cx="216024" cy="19221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b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568276" y="1484908"/>
              <a:ext cx="216024" cy="19221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a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5720404" y="1795800"/>
              <a:ext cx="216024" cy="19221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c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5648396" y="1484908"/>
              <a:ext cx="216024" cy="192214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b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249764" y="3718332"/>
              <a:ext cx="1296144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  <a:ea typeface="+mn-ea"/>
                </a:rPr>
                <a:t>기준 부품 정보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76388" y="3718332"/>
              <a:ext cx="1296144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  <a:ea typeface="+mn-ea"/>
                </a:rPr>
                <a:t>대상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  <a:ea typeface="+mn-ea"/>
                </a:rPr>
                <a:t>부품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9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3"/>
          <p:cNvGraphicFramePr>
            <a:graphicFrameLocks noGrp="1"/>
          </p:cNvGraphicFramePr>
          <p:nvPr>
            <p:extLst/>
          </p:nvPr>
        </p:nvGraphicFramePr>
        <p:xfrm>
          <a:off x="238867" y="767357"/>
          <a:ext cx="9520480" cy="5795309"/>
        </p:xfrm>
        <a:graphic>
          <a:graphicData uri="http://schemas.openxmlformats.org/drawingml/2006/table">
            <a:tbl>
              <a:tblPr/>
              <a:tblGrid>
                <a:gridCol w="1235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1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</a:p>
                  </a:txBody>
                  <a:tcPr marL="90000" marR="90000" marT="46800" marB="46800" anchor="ctr"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Engineering &gt; Materials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BOMS </a:t>
                      </a:r>
                      <a:r>
                        <a:rPr kumimoji="1" lang="en-US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BOM Excel Upload-Multi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94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6800" marB="46800" anchor="ctr"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821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‘BOM Excel Upload-Multi’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클릭하면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BOM Excel Upload-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Multi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화면으로 전환됨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(SAP ERP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화면으로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SAP GUI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설치되어 있어야 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SAP T-Code : ZPP5011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1) ‘Excel Format’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클릭하면 엑셀 양식을 불러온다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엑셀 파일 양식 입력 항목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No. : Material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순서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Level : Material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Level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LEVEL 1…8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동일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Level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에서의 순서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품번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Material Number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원단위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Material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원단위 수량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 Upload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필요한 정보 입력</a:t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Material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최상위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부품번호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Change Number :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ECO Number</a:t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File Name : Upload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할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Excel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 선택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※ Upload Excel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양식대로 작성되어야 하며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문서 암호화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  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해제되어야 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실행 버튼 클릭하여 실행화면으로 이동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1795783"/>
            <a:ext cx="4429125" cy="1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2195488" y="2843361"/>
            <a:ext cx="4321175" cy="46831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" name="Oval 35"/>
          <p:cNvSpPr>
            <a:spLocks noChangeArrowheads="1"/>
          </p:cNvSpPr>
          <p:nvPr/>
        </p:nvSpPr>
        <p:spPr bwMode="auto">
          <a:xfrm>
            <a:off x="6331416" y="267009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8" name="Line 33"/>
          <p:cNvSpPr>
            <a:spLocks noChangeShapeType="1"/>
          </p:cNvSpPr>
          <p:nvPr/>
        </p:nvSpPr>
        <p:spPr bwMode="auto">
          <a:xfrm>
            <a:off x="2739526" y="2620515"/>
            <a:ext cx="1637410" cy="1200991"/>
          </a:xfrm>
          <a:prstGeom prst="line">
            <a:avLst/>
          </a:prstGeom>
          <a:noFill/>
          <a:ln w="12700">
            <a:solidFill>
              <a:srgbClr val="9933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88" y="3821505"/>
            <a:ext cx="42704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47" y="1251199"/>
            <a:ext cx="1783441" cy="4698082"/>
          </a:xfrm>
          <a:prstGeom prst="rect">
            <a:avLst/>
          </a:prstGeom>
        </p:spPr>
      </p:pic>
      <p:sp>
        <p:nvSpPr>
          <p:cNvPr id="25" name="Oval 32"/>
          <p:cNvSpPr>
            <a:spLocks noChangeArrowheads="1"/>
          </p:cNvSpPr>
          <p:nvPr/>
        </p:nvSpPr>
        <p:spPr bwMode="auto">
          <a:xfrm>
            <a:off x="4940177" y="374754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4" name="Oval 28"/>
          <p:cNvSpPr>
            <a:spLocks noChangeArrowheads="1"/>
          </p:cNvSpPr>
          <p:nvPr/>
        </p:nvSpPr>
        <p:spPr bwMode="auto">
          <a:xfrm>
            <a:off x="2776668" y="2324743"/>
            <a:ext cx="179387" cy="179387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7" name="Oval 36"/>
          <p:cNvSpPr>
            <a:spLocks noChangeArrowheads="1"/>
          </p:cNvSpPr>
          <p:nvPr/>
        </p:nvSpPr>
        <p:spPr bwMode="auto">
          <a:xfrm>
            <a:off x="2016100" y="2446658"/>
            <a:ext cx="179388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 </a:t>
            </a:r>
            <a:r>
              <a:rPr lang="en-US" altLang="ko-KR" dirty="0"/>
              <a:t>1. BOM Excel Upload-Multi</a:t>
            </a:r>
            <a:endParaRPr lang="ko-KR" altLang="en-US" dirty="0"/>
          </a:p>
        </p:txBody>
      </p:sp>
      <p:sp>
        <p:nvSpPr>
          <p:cNvPr id="13" name="제목 1"/>
          <p:cNvSpPr txBox="1">
            <a:spLocks/>
          </p:cNvSpPr>
          <p:nvPr/>
        </p:nvSpPr>
        <p:spPr bwMode="auto">
          <a:xfrm>
            <a:off x="8049344" y="159857"/>
            <a:ext cx="1583244" cy="3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i="1" u="sng" dirty="0"/>
              <a:t>PLM</a:t>
            </a:r>
            <a:endParaRPr kumimoji="0" lang="ko-KR" altLang="en-US" i="1" u="sng" dirty="0"/>
          </a:p>
        </p:txBody>
      </p:sp>
    </p:spTree>
    <p:extLst>
      <p:ext uri="{BB962C8B-B14F-4D97-AF65-F5344CB8AC3E}">
        <p14:creationId xmlns:p14="http://schemas.microsoft.com/office/powerpoint/2010/main" val="24758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31191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Windchill</a:t>
                      </a:r>
                      <a:r>
                        <a:rPr lang="en-US" altLang="ko-KR" sz="1200" dirty="0" smtClean="0"/>
                        <a:t> (OOTB) &gt; </a:t>
                      </a:r>
                      <a:r>
                        <a:rPr lang="ko-KR" altLang="en-US" sz="1200" dirty="0" smtClean="0"/>
                        <a:t>작업공간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체크 인 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체크인 주의 사항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  - 3D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체크인 시 수정이 없더라도 반드시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동시에 체크인 할 것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작업공간에서 체크인 버튼 선택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객체 수집 화면에서 체크인 할 부품 모두 선택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편집 메뉴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체크인 설정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을 선택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수정이 없는 부품은 체크인 대상으로 바뀌며 연관된 부품의 빌드가 됨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28600" indent="-22860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마침 버튼을 눌러서 완료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2000" dirty="0" smtClean="0"/>
              <a:t>. Data Check-in (</a:t>
            </a:r>
            <a:r>
              <a:rPr lang="ko-KR" altLang="en-US" sz="2000" dirty="0" smtClean="0"/>
              <a:t>수정 없이 체크인 방법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5" name="제목 1"/>
          <p:cNvSpPr txBox="1">
            <a:spLocks/>
          </p:cNvSpPr>
          <p:nvPr/>
        </p:nvSpPr>
        <p:spPr bwMode="auto">
          <a:xfrm>
            <a:off x="6825208" y="77140"/>
            <a:ext cx="2807380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2" y="1196752"/>
            <a:ext cx="5218559" cy="1339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626154" y="1916832"/>
            <a:ext cx="19191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525141" y="17575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5" y="2428068"/>
            <a:ext cx="4908479" cy="1288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661525" y="3110315"/>
            <a:ext cx="19191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560512" y="295105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72" y="3501008"/>
            <a:ext cx="4520008" cy="1252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1381603" y="3926723"/>
            <a:ext cx="259027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1280591" y="3767467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381603" y="4229995"/>
            <a:ext cx="90710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2899"/>
          <a:stretch/>
        </p:blipFill>
        <p:spPr>
          <a:xfrm>
            <a:off x="1352600" y="4653136"/>
            <a:ext cx="4824536" cy="13654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t="39792"/>
          <a:stretch/>
        </p:blipFill>
        <p:spPr>
          <a:xfrm>
            <a:off x="4415308" y="6093296"/>
            <a:ext cx="1976046" cy="540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5070894" y="6297732"/>
            <a:ext cx="90710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4981200" y="616399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687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238867" y="767357"/>
          <a:ext cx="9520480" cy="5795309"/>
        </p:xfrm>
        <a:graphic>
          <a:graphicData uri="http://schemas.openxmlformats.org/drawingml/2006/table">
            <a:tbl>
              <a:tblPr/>
              <a:tblGrid>
                <a:gridCol w="1235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1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</a:p>
                  </a:txBody>
                  <a:tcPr marL="90000" marR="90000" marT="46800" marB="46800" anchor="ctr"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Engineering &gt; Materials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BOMS</a:t>
                      </a:r>
                      <a:r>
                        <a:rPr kumimoji="1" lang="en-US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Create Material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BOM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94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6800" marB="46800" anchor="ctr"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821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5) “BOM Create”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6)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팝업창이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뜨면 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Yes”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클릭한다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7) BOM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정상적으로 생성되면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Message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칸에 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Create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Success”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메시지가 표시된다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535113"/>
            <a:ext cx="623093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5924550" y="2384425"/>
            <a:ext cx="649288" cy="143986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20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Oval 28"/>
          <p:cNvSpPr>
            <a:spLocks noChangeArrowheads="1"/>
          </p:cNvSpPr>
          <p:nvPr/>
        </p:nvSpPr>
        <p:spPr bwMode="auto">
          <a:xfrm>
            <a:off x="3402014" y="213360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16" name="Oval 32"/>
          <p:cNvSpPr>
            <a:spLocks noChangeArrowheads="1"/>
          </p:cNvSpPr>
          <p:nvPr/>
        </p:nvSpPr>
        <p:spPr bwMode="auto">
          <a:xfrm>
            <a:off x="560388" y="425767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5710239" y="238442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041775"/>
            <a:ext cx="35877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1050925" y="4784725"/>
            <a:ext cx="828675" cy="19208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20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 </a:t>
            </a:r>
            <a:r>
              <a:rPr lang="en-US" altLang="ko-KR" dirty="0"/>
              <a:t>1. BOM Excel Upload-Multi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8049344" y="159857"/>
            <a:ext cx="1583244" cy="3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i="1" u="sng" dirty="0"/>
              <a:t>PLM</a:t>
            </a:r>
            <a:endParaRPr kumimoji="0" lang="ko-KR" altLang="en-US" i="1" u="sng" dirty="0"/>
          </a:p>
        </p:txBody>
      </p:sp>
    </p:spTree>
    <p:extLst>
      <p:ext uri="{BB962C8B-B14F-4D97-AF65-F5344CB8AC3E}">
        <p14:creationId xmlns:p14="http://schemas.microsoft.com/office/powerpoint/2010/main" val="13302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"/>
          <p:cNvGraphicFramePr>
            <a:graphicFrameLocks noGrp="1"/>
          </p:cNvGraphicFramePr>
          <p:nvPr>
            <p:extLst/>
          </p:nvPr>
        </p:nvGraphicFramePr>
        <p:xfrm>
          <a:off x="238867" y="767357"/>
          <a:ext cx="9520480" cy="5795309"/>
        </p:xfrm>
        <a:graphic>
          <a:graphicData uri="http://schemas.openxmlformats.org/drawingml/2006/table">
            <a:tbl>
              <a:tblPr/>
              <a:tblGrid>
                <a:gridCol w="1235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1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Menu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 Engineering &gt; Change Management &gt; Display ECO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연구원</a:t>
                      </a:r>
                    </a:p>
                  </a:txBody>
                  <a:tcPr marL="90000" marR="90000" marT="46794" marB="4679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94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 Procedure</a:t>
                      </a:r>
                      <a:endParaRPr kumimoji="1" lang="ko-KR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794" marB="46794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821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단계의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결재권자로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지정된 사용자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로그인한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My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Worklist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화면을 통해 결재 요청된 정보를 확인한다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- Subject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항목을 클릭하면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결재 요청된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정보를 확인할 수 있다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2)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결재 수행 화면에서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‘Approve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또는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Agree’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버튼을 클릭하여 각 결재 단계별 결재를 수행한다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- ECO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유형별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합의자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최종 승인 또는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EC Manager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최종 승인이 되면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PDM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시스템으로 승인 결과가 전송된다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-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특정 단계에서 결재 반려가 발생한 경우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반려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사유등의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93663" marR="0" lvl="0" indent="-936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Pct val="80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정보가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PDM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시스템으로 전송된다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.</a:t>
                      </a:r>
                    </a:p>
                  </a:txBody>
                  <a:tcPr marL="36000" marR="36000" marT="46794" marB="46794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2" y="1253455"/>
            <a:ext cx="626110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3" y="1340769"/>
            <a:ext cx="3132137" cy="263683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34"/>
          <p:cNvSpPr>
            <a:spLocks noChangeArrowheads="1"/>
          </p:cNvSpPr>
          <p:nvPr/>
        </p:nvSpPr>
        <p:spPr bwMode="auto">
          <a:xfrm>
            <a:off x="596032" y="3106068"/>
            <a:ext cx="179387" cy="179387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75369" y="1397918"/>
            <a:ext cx="527050" cy="16827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Line 38"/>
          <p:cNvSpPr>
            <a:spLocks noChangeShapeType="1"/>
          </p:cNvSpPr>
          <p:nvPr/>
        </p:nvSpPr>
        <p:spPr bwMode="auto">
          <a:xfrm flipV="1">
            <a:off x="1280244" y="1521743"/>
            <a:ext cx="2232025" cy="161925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Oval 34"/>
          <p:cNvSpPr>
            <a:spLocks noChangeArrowheads="1"/>
          </p:cNvSpPr>
          <p:nvPr/>
        </p:nvSpPr>
        <p:spPr bwMode="auto">
          <a:xfrm>
            <a:off x="3404320" y="1302669"/>
            <a:ext cx="179387" cy="179387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3512270" y="1434083"/>
            <a:ext cx="288603" cy="13211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1" y="3645024"/>
            <a:ext cx="3039411" cy="278038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32" y="3391516"/>
            <a:ext cx="3816350" cy="29956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4062537"/>
            <a:ext cx="1727200" cy="140493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38"/>
          <p:cNvSpPr>
            <a:spLocks noChangeShapeType="1"/>
          </p:cNvSpPr>
          <p:nvPr/>
        </p:nvSpPr>
        <p:spPr bwMode="auto">
          <a:xfrm>
            <a:off x="1280245" y="3140992"/>
            <a:ext cx="1436688" cy="504031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>
            <a:off x="1280243" y="3140991"/>
            <a:ext cx="648422" cy="720057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44132" y="2126456"/>
            <a:ext cx="1948533" cy="333622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>
                <a:solidFill>
                  <a:schemeClr val="tx1"/>
                </a:solidFill>
              </a:rPr>
              <a:t>차 승인권자 결재 수행화면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0187" y="5467473"/>
            <a:ext cx="1948533" cy="333622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합의자 결재 수행화면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19964" y="5467473"/>
            <a:ext cx="1948533" cy="333622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EC Manager </a:t>
            </a:r>
            <a:r>
              <a:rPr lang="ko-KR" altLang="en-US" sz="1000" b="1">
                <a:solidFill>
                  <a:schemeClr val="tx1"/>
                </a:solidFill>
              </a:rPr>
              <a:t>결재 수행화면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 bwMode="auto">
          <a:xfrm>
            <a:off x="8049344" y="159857"/>
            <a:ext cx="1583244" cy="3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kumimoji="0" lang="en-US" altLang="ko-KR" i="1" u="sng" dirty="0" smtClean="0"/>
              <a:t>PLM</a:t>
            </a:r>
            <a:endParaRPr kumimoji="0" lang="ko-KR" altLang="en-US" i="1" u="sng" dirty="0"/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200474" y="107919"/>
            <a:ext cx="8352926" cy="368754"/>
          </a:xfrm>
        </p:spPr>
        <p:txBody>
          <a:bodyPr/>
          <a:lstStyle/>
          <a:p>
            <a:r>
              <a:rPr lang="ko-KR" altLang="en-US" dirty="0" smtClean="0"/>
              <a:t>별첨 </a:t>
            </a:r>
            <a:r>
              <a:rPr lang="en-US" altLang="ko-KR" dirty="0" smtClean="0"/>
              <a:t>2. </a:t>
            </a:r>
            <a:r>
              <a:rPr lang="en-US" altLang="ko-KR" dirty="0" err="1"/>
              <a:t>PDMLink</a:t>
            </a:r>
            <a:r>
              <a:rPr lang="ko-KR" altLang="en-US" dirty="0"/>
              <a:t>로 </a:t>
            </a:r>
            <a:r>
              <a:rPr lang="en-US" altLang="ko-KR" dirty="0"/>
              <a:t>ECO </a:t>
            </a:r>
            <a:r>
              <a:rPr lang="ko-KR" altLang="en-US" dirty="0"/>
              <a:t>승인 또는 반려 정보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5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93414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Windchill</a:t>
                      </a:r>
                      <a:r>
                        <a:rPr lang="en-US" altLang="ko-KR" sz="1200" dirty="0" smtClean="0"/>
                        <a:t> (OOTB) &gt; </a:t>
                      </a:r>
                      <a:r>
                        <a:rPr lang="ko-KR" altLang="en-US" sz="1200" dirty="0" smtClean="0"/>
                        <a:t>작업공간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개정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수정하려는 부품을 선택 후 개정 버튼을 클릭하여 개정화면으로 이동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개정시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주의 사항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개정 시 연결된 부품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3D, 2D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는 함께 개정됨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→ 기본설정 한꺼번에 선택되도록 되어 있음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도면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FRM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선택하여 객체 제거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→ 삭제 안 할 경우 </a:t>
                      </a:r>
                      <a:r>
                        <a:rPr lang="en-US" altLang="ko-KR" sz="1000" b="1" baseline="0" dirty="0" smtClean="0">
                          <a:solidFill>
                            <a:srgbClr val="0000FF"/>
                          </a:solidFill>
                        </a:rPr>
                        <a:t>FRM</a:t>
                      </a:r>
                      <a:r>
                        <a:rPr lang="ko-KR" altLang="en-US" sz="1000" b="1" baseline="0" dirty="0" smtClean="0">
                          <a:solidFill>
                            <a:srgbClr val="0000FF"/>
                          </a:solidFill>
                        </a:rPr>
                        <a:t>이 개정됨</a:t>
                      </a:r>
                      <a:endParaRPr lang="en-US" altLang="ko-KR" sz="10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개정시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버전은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1.0 (1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단계 ↑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이터레이션은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초기화 되며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상태정보는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수정중으로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변경됨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Migration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되지 않은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에서는 동작하지 않으며 반드시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Cleansing/Migration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작업 후 사용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개정하면 개정된 버전이 최신으로 검색되므로 반드시 설계변경 진행이 필요함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확인을 눌러 개정 완료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상태가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수정중으로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변경되고 버전이 상승하고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이터레이션은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초기화됨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Data Cleansing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Migration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現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PDM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에서 사용중인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공용부품은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CAE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팀으로 문의 하여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Cleansing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Migration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진행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그 外 설계자 확인된 자료는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CAE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팀으로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Migration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요청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의 설계변경은 반드시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번 과정을 진행한 후 개정작업 수행 할 것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1" y="1233338"/>
            <a:ext cx="4624971" cy="36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228762" y="1867156"/>
            <a:ext cx="19191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1096981" y="175977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600" y="4941118"/>
            <a:ext cx="4836844" cy="1368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04988" y="5968565"/>
            <a:ext cx="504056" cy="3945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94607" y="5968565"/>
            <a:ext cx="504056" cy="3945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5" name="Oval 37"/>
          <p:cNvSpPr>
            <a:spLocks noChangeArrowheads="1"/>
          </p:cNvSpPr>
          <p:nvPr/>
        </p:nvSpPr>
        <p:spPr bwMode="auto">
          <a:xfrm>
            <a:off x="4796091" y="587887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97807" y="2953513"/>
            <a:ext cx="4786002" cy="1925558"/>
            <a:chOff x="1197807" y="2953513"/>
            <a:chExt cx="4786002" cy="19255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712"/>
            <a:stretch/>
          </p:blipFill>
          <p:spPr>
            <a:xfrm>
              <a:off x="1197807" y="2953513"/>
              <a:ext cx="4786002" cy="12774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81" b="325"/>
            <a:stretch/>
          </p:blipFill>
          <p:spPr>
            <a:xfrm>
              <a:off x="1197807" y="4230999"/>
              <a:ext cx="4786002" cy="648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Oval 37"/>
          <p:cNvSpPr>
            <a:spLocks noChangeArrowheads="1"/>
          </p:cNvSpPr>
          <p:nvPr/>
        </p:nvSpPr>
        <p:spPr bwMode="auto">
          <a:xfrm>
            <a:off x="1437137" y="587887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2000" dirty="0" smtClean="0"/>
              <a:t>. Data Check-in (</a:t>
            </a:r>
            <a:r>
              <a:rPr lang="ko-KR" altLang="en-US" sz="2000" dirty="0" smtClean="0"/>
              <a:t>개정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6741014" y="77140"/>
            <a:ext cx="289157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  <p:sp>
        <p:nvSpPr>
          <p:cNvPr id="34" name="직사각형 33"/>
          <p:cNvSpPr/>
          <p:nvPr/>
        </p:nvSpPr>
        <p:spPr>
          <a:xfrm>
            <a:off x="2716817" y="3282284"/>
            <a:ext cx="191910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23373" y="3426300"/>
            <a:ext cx="504056" cy="53532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70478" y="3426300"/>
            <a:ext cx="504056" cy="53532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536920" y="320644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3348498" y="3335079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74738" y="3424773"/>
            <a:ext cx="504056" cy="53532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4314352" y="335429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9" name="Oval 37"/>
          <p:cNvSpPr>
            <a:spLocks noChangeArrowheads="1"/>
          </p:cNvSpPr>
          <p:nvPr/>
        </p:nvSpPr>
        <p:spPr bwMode="auto">
          <a:xfrm>
            <a:off x="5610092" y="335429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91292" y="4616050"/>
            <a:ext cx="477852" cy="21602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5101599" y="4473005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4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33635"/>
              </p:ext>
            </p:extLst>
          </p:nvPr>
        </p:nvGraphicFramePr>
        <p:xfrm>
          <a:off x="128588" y="692150"/>
          <a:ext cx="9648001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091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99091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96364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73455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Windchill</a:t>
                      </a:r>
                      <a:r>
                        <a:rPr lang="en-US" altLang="ko-KR" sz="1200" dirty="0" smtClean="0"/>
                        <a:t> (OOTB) &gt; </a:t>
                      </a:r>
                      <a:r>
                        <a:rPr lang="ko-KR" altLang="en-US" sz="1200" dirty="0" smtClean="0"/>
                        <a:t>작업공간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개정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* Assembly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개정 시 주의 사항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Assy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부품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개정 시 종속 된 부품들까지 한꺼번에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개정 화면에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리스트업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되므로 불필요한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부품이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같이 개정이 될 수 있어 주의를 요함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수정하려는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Assembly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부품을 선택 후 개정 버튼을 클릭하여 개정화면으로 이동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종속 버튼을 눌러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없음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을 선택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개정하려는 객체만 있는 경우는 제외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전체 리스트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선택한 객체 제거 버튼이 활성화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선택한 객체 제거 버튼 누르면 처음 선택된 객체만 남고 모두 제거됨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처음 선택된 객체를 선택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관련 부품 수집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버튼을 눌러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WTpart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추가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관련 드로잉 추가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눌러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도면 추가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2D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도면이 있는 경우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개정하려는 객체가 리스트에 입력되었을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새 개정 버전 입력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(0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을 포함한 숫자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자리 입력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01, 02, 03 …. 10, 11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9388" indent="-179388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AutoNum type="arabicParenR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확인을 눌러 개정 완료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2000" dirty="0" smtClean="0"/>
              <a:t>. Data Check-in (</a:t>
            </a:r>
            <a:r>
              <a:rPr lang="ko-KR" altLang="en-US" sz="2000" dirty="0" smtClean="0"/>
              <a:t>개정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Assy</a:t>
            </a:r>
            <a:r>
              <a:rPr lang="en-US" altLang="ko-KR" sz="2000" dirty="0" smtClean="0"/>
              <a:t>, K-</a:t>
            </a:r>
            <a:r>
              <a:rPr lang="en-US" altLang="ko-KR" sz="2000" dirty="0" err="1" smtClean="0"/>
              <a:t>assy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6741014" y="77140"/>
            <a:ext cx="289157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9323"/>
          <a:stretch/>
        </p:blipFill>
        <p:spPr>
          <a:xfrm>
            <a:off x="200472" y="1084348"/>
            <a:ext cx="4314724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297146" y="2884548"/>
            <a:ext cx="631518" cy="144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1" name="Oval 37"/>
          <p:cNvSpPr>
            <a:spLocks noChangeArrowheads="1"/>
          </p:cNvSpPr>
          <p:nvPr/>
        </p:nvSpPr>
        <p:spPr bwMode="auto">
          <a:xfrm>
            <a:off x="1171511" y="2812540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64" y="2668524"/>
            <a:ext cx="3979471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3959863" y="3316596"/>
            <a:ext cx="345065" cy="28803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4042701" y="3128911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557290" y="3279959"/>
            <a:ext cx="84252" cy="12451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3440402" y="310057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" y="4702568"/>
            <a:ext cx="4157540" cy="1276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968673" y="5612477"/>
            <a:ext cx="84252" cy="5251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820738" y="5664988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77076" y="5350640"/>
            <a:ext cx="71901" cy="10965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7" name="Oval 37"/>
          <p:cNvSpPr>
            <a:spLocks noChangeArrowheads="1"/>
          </p:cNvSpPr>
          <p:nvPr/>
        </p:nvSpPr>
        <p:spPr bwMode="auto">
          <a:xfrm>
            <a:off x="949085" y="519846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66769" y="5350640"/>
            <a:ext cx="71901" cy="10965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49" name="Oval 37"/>
          <p:cNvSpPr>
            <a:spLocks noChangeArrowheads="1"/>
          </p:cNvSpPr>
          <p:nvPr/>
        </p:nvSpPr>
        <p:spPr bwMode="auto">
          <a:xfrm>
            <a:off x="1179935" y="5198462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19764"/>
          <a:stretch/>
        </p:blipFill>
        <p:spPr>
          <a:xfrm>
            <a:off x="1064568" y="5720324"/>
            <a:ext cx="5094734" cy="877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040" y="5854732"/>
            <a:ext cx="1109092" cy="608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직사각형 49"/>
          <p:cNvSpPr/>
          <p:nvPr/>
        </p:nvSpPr>
        <p:spPr>
          <a:xfrm>
            <a:off x="2936776" y="6268924"/>
            <a:ext cx="576064" cy="28803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1" name="Oval 37"/>
          <p:cNvSpPr>
            <a:spLocks noChangeArrowheads="1"/>
          </p:cNvSpPr>
          <p:nvPr/>
        </p:nvSpPr>
        <p:spPr bwMode="auto">
          <a:xfrm>
            <a:off x="3135114" y="6531796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546750" y="6193456"/>
            <a:ext cx="576064" cy="17562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3" name="Oval 37"/>
          <p:cNvSpPr>
            <a:spLocks noChangeArrowheads="1"/>
          </p:cNvSpPr>
          <p:nvPr/>
        </p:nvSpPr>
        <p:spPr bwMode="auto">
          <a:xfrm>
            <a:off x="5745088" y="6343924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486989" y="3347102"/>
            <a:ext cx="84252" cy="12451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 err="1">
              <a:solidFill>
                <a:schemeClr val="tx1"/>
              </a:solidFill>
            </a:endParaRPr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2439421" y="3176033"/>
            <a:ext cx="179387" cy="179388"/>
          </a:xfrm>
          <a:prstGeom prst="ellipse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97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95046"/>
              </p:ext>
            </p:extLst>
          </p:nvPr>
        </p:nvGraphicFramePr>
        <p:xfrm>
          <a:off x="128588" y="692150"/>
          <a:ext cx="9504000" cy="59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970438764"/>
                    </a:ext>
                  </a:extLst>
                </a:gridCol>
                <a:gridCol w="5220000">
                  <a:extLst>
                    <a:ext uri="{9D8B030D-6E8A-4147-A177-3AD203B41FA5}">
                      <a16:colId xmlns:a16="http://schemas.microsoft.com/office/drawing/2014/main" val="338770530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9979687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9698947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Menu </a:t>
                      </a:r>
                      <a:r>
                        <a:rPr lang="ko-KR" altLang="en-US" sz="1200" b="1" dirty="0" smtClean="0"/>
                        <a:t>경로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Windchill</a:t>
                      </a:r>
                      <a:r>
                        <a:rPr lang="en-US" altLang="ko-KR" sz="1200" dirty="0" smtClean="0"/>
                        <a:t> (OOTB) &gt; </a:t>
                      </a:r>
                      <a:r>
                        <a:rPr lang="ko-KR" altLang="en-US" sz="1200" dirty="0" smtClean="0"/>
                        <a:t>작업공간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개정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설계자</a:t>
                      </a:r>
                      <a:endParaRPr lang="ko-KR" altLang="en-US" sz="1200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735089"/>
                  </a:ext>
                </a:extLst>
              </a:tr>
              <a:tr h="324000"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Operation Procedure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503031"/>
                  </a:ext>
                </a:extLst>
              </a:tr>
              <a:tr h="532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563" indent="-182563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컨텍스트의 사용자 추가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삭제는 각 컨텍스트 別제품매니저가 운영함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2563" indent="-182563" algn="l" latinLnBrk="1">
                        <a:lnSpc>
                          <a:spcPts val="1600"/>
                        </a:lnSpc>
                        <a:spcAft>
                          <a:spcPts val="500"/>
                        </a:spcAft>
                        <a:buFont typeface="+mj-lt"/>
                        <a:buAutoNum type="arabicParenR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제품매니저의 역할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ㆍ팀원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구성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컨텍스트 內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의 작성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 권한 관리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ㆍ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컨텍스트의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PM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역할을 수행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PDM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의 도면 승인 결재자 역할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ㆍ컨텍스트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관리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폴더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불필요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등 속성 변경 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726372"/>
                  </a:ext>
                </a:extLst>
              </a:tr>
            </a:tbl>
          </a:graphicData>
        </a:graphic>
      </p:graphicFrame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9972" y="77140"/>
            <a:ext cx="6581042" cy="399532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5</a:t>
            </a:r>
            <a:r>
              <a:rPr lang="en-US" altLang="ko-KR" sz="2000" dirty="0" smtClean="0"/>
              <a:t>. Data Check-in (</a:t>
            </a:r>
            <a:r>
              <a:rPr lang="ko-KR" altLang="en-US" sz="2000" dirty="0" smtClean="0"/>
              <a:t>컨텍스트 권한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메카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6741014" y="77140"/>
            <a:ext cx="2891574" cy="3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62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5pPr>
            <a:lvl6pPr marL="454322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6pPr>
            <a:lvl7pPr marL="908638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7pPr>
            <a:lvl8pPr marL="1362961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8pPr>
            <a:lvl9pPr marL="1817275" algn="l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r" latinLnBrk="0"/>
            <a:r>
              <a:rPr lang="en-US" altLang="ko-KR" sz="2000" dirty="0" err="1"/>
              <a:t>Windchill</a:t>
            </a:r>
            <a:r>
              <a:rPr lang="en-US" altLang="ko-KR" sz="2000" dirty="0"/>
              <a:t> (</a:t>
            </a:r>
            <a:r>
              <a:rPr lang="en-US" altLang="ko-KR" sz="2000" dirty="0" smtClean="0"/>
              <a:t>PDM Link)</a:t>
            </a:r>
            <a:endParaRPr kumimoji="0" lang="ko-KR" altLang="en-US" sz="2000" i="1" u="sng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62027"/>
              </p:ext>
            </p:extLst>
          </p:nvPr>
        </p:nvGraphicFramePr>
        <p:xfrm>
          <a:off x="272480" y="1340768"/>
          <a:ext cx="6192688" cy="5038800"/>
        </p:xfrm>
        <a:graphic>
          <a:graphicData uri="http://schemas.openxmlformats.org/drawingml/2006/table">
            <a:tbl>
              <a:tblPr/>
              <a:tblGrid>
                <a:gridCol w="297425">
                  <a:extLst>
                    <a:ext uri="{9D8B030D-6E8A-4147-A177-3AD203B41FA5}">
                      <a16:colId xmlns:a16="http://schemas.microsoft.com/office/drawing/2014/main" val="2254172579"/>
                    </a:ext>
                  </a:extLst>
                </a:gridCol>
                <a:gridCol w="722875">
                  <a:extLst>
                    <a:ext uri="{9D8B030D-6E8A-4147-A177-3AD203B41FA5}">
                      <a16:colId xmlns:a16="http://schemas.microsoft.com/office/drawing/2014/main" val="2758769299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139824105"/>
                    </a:ext>
                  </a:extLst>
                </a:gridCol>
                <a:gridCol w="624450">
                  <a:extLst>
                    <a:ext uri="{9D8B030D-6E8A-4147-A177-3AD203B41FA5}">
                      <a16:colId xmlns:a16="http://schemas.microsoft.com/office/drawing/2014/main" val="3391907344"/>
                    </a:ext>
                  </a:extLst>
                </a:gridCol>
                <a:gridCol w="1368988">
                  <a:extLst>
                    <a:ext uri="{9D8B030D-6E8A-4147-A177-3AD203B41FA5}">
                      <a16:colId xmlns:a16="http://schemas.microsoft.com/office/drawing/2014/main" val="1394594965"/>
                    </a:ext>
                  </a:extLst>
                </a:gridCol>
                <a:gridCol w="1361050">
                  <a:extLst>
                    <a:ext uri="{9D8B030D-6E8A-4147-A177-3AD203B41FA5}">
                      <a16:colId xmlns:a16="http://schemas.microsoft.com/office/drawing/2014/main" val="922573017"/>
                    </a:ext>
                  </a:extLst>
                </a:gridCol>
                <a:gridCol w="1447450">
                  <a:extLst>
                    <a:ext uri="{9D8B030D-6E8A-4147-A177-3AD203B41FA5}">
                      <a16:colId xmlns:a16="http://schemas.microsoft.com/office/drawing/2014/main" val="38230768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담당부서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컨텍스트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제품매니저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470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BRM1x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장현수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433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BRM1xx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장현수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56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BRM2x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132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BRM3x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이상현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39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BRM5x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장현수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65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BRM6x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김경수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66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BRM7x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김익중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211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CCIM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우현식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37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CCRM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우현식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052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CDU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백승태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244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CSM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우현식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7916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ETC_MECHA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안병만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최순호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이승수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 Mecha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통합 추진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99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PBIU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안병만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393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PBM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안병만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622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SHU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곽재훈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70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nhpdmorg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메카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WAREHOUSE_MECHA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곽재훈</a:t>
                      </a:r>
                    </a:p>
                  </a:txBody>
                  <a:tcPr marL="36000" marR="36000" marT="72000" marB="72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61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7372" y="1048273"/>
            <a:ext cx="1709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▣ 메카 컨텍스트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54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Bost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4_Office 테마">
  <a:themeElements>
    <a:clrScheme name="Template 색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005BD3"/>
      </a:accent1>
      <a:accent2>
        <a:srgbClr val="B8CFFF"/>
      </a:accent2>
      <a:accent3>
        <a:srgbClr val="8CB1FE"/>
      </a:accent3>
      <a:accent4>
        <a:srgbClr val="666666"/>
      </a:accent4>
      <a:accent5>
        <a:srgbClr val="CC0000"/>
      </a:accent5>
      <a:accent6>
        <a:srgbClr val="0000FF"/>
      </a:accent6>
      <a:hlink>
        <a:srgbClr val="17BBFD"/>
      </a:hlink>
      <a:folHlink>
        <a:srgbClr val="FF79C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FF0000"/>
          </a:solidFill>
          <a:prstDash val="sysDash"/>
        </a:ln>
      </a:spPr>
      <a:bodyPr rtlCol="0" anchor="ctr"/>
      <a:lstStyle>
        <a:defPPr algn="ctr">
          <a:defRPr sz="1000" b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5278</Words>
  <Application>Microsoft Office PowerPoint</Application>
  <PresentationFormat>A4 용지(210x297mm)</PresentationFormat>
  <Paragraphs>1932</Paragraphs>
  <Slides>61</Slides>
  <Notes>7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굴림</vt:lpstr>
      <vt:lpstr>맑은 고딕</vt:lpstr>
      <vt:lpstr>Arial</vt:lpstr>
      <vt:lpstr>Wingdings</vt:lpstr>
      <vt:lpstr>4_Office 테마</vt:lpstr>
      <vt:lpstr>New PDM 사용자 매뉴얼</vt:lpstr>
      <vt:lpstr>PowerPoint 프레젠테이션</vt:lpstr>
      <vt:lpstr>1. Data Lifecycle : Default Lifecycle</vt:lpstr>
      <vt:lpstr>2. Data 버전 체계</vt:lpstr>
      <vt:lpstr>3. Data Check-in</vt:lpstr>
      <vt:lpstr>3. Data Check-in (수정 없이 체크인 방법)</vt:lpstr>
      <vt:lpstr>3. Data Check-in (개정)</vt:lpstr>
      <vt:lpstr>4. Data Check-in (개정 : Assy, K-assy)</vt:lpstr>
      <vt:lpstr>5. Data Check-in (컨텍스트 권한 : 메카)</vt:lpstr>
      <vt:lpstr>6. PDM 사용 전 준비</vt:lpstr>
      <vt:lpstr>6. PDM 사용 전 준비</vt:lpstr>
      <vt:lpstr>6. PDM 사용 전 준비 (CREO View 설치)</vt:lpstr>
      <vt:lpstr>7. PDM 업무 프로세스 (도면 승인)</vt:lpstr>
      <vt:lpstr>7. PDM 업무 프로세스 (BOM 편집/승인)</vt:lpstr>
      <vt:lpstr>7. PDM 업무 프로세스 (통합 승인 : 도면, BOM)</vt:lpstr>
      <vt:lpstr>8. 초기 설정 </vt:lpstr>
      <vt:lpstr>9. 조회 화면 (도면 관리 : 도면, 구매품) </vt:lpstr>
      <vt:lpstr>9. 조회 화면 (도면 관리 : 글로벌 조회) </vt:lpstr>
      <vt:lpstr>10. 일괄채번 </vt:lpstr>
      <vt:lpstr>10. 일괄채번 </vt:lpstr>
      <vt:lpstr>10. 일괄채번 </vt:lpstr>
      <vt:lpstr>10. 일괄채번 </vt:lpstr>
      <vt:lpstr>10. 일괄채번 : 조건</vt:lpstr>
      <vt:lpstr>11. 도면 승인/변경 – 1) PLM ECO 생성</vt:lpstr>
      <vt:lpstr>11. 도면 승인/변경 – 2) 도면 승인 문서 작성</vt:lpstr>
      <vt:lpstr>11. 도면 승인/변경 – 2) 도면 승인 문서 작성</vt:lpstr>
      <vt:lpstr>11. 도면 승인/변경 – 2) 도면 승인 문서 작성</vt:lpstr>
      <vt:lpstr>11. 도면 승인/변경 – 3) PLM ECO 연계</vt:lpstr>
      <vt:lpstr>11. 도면 승인/변경 – 3) PLM ECO 연계</vt:lpstr>
      <vt:lpstr>11. 도면 승인/변경 – 4) Document 생성 도면 추가 (초도)</vt:lpstr>
      <vt:lpstr>11. 도면 승인/변경 – 5) Document 생성 도면 추가 (개정)</vt:lpstr>
      <vt:lpstr>11. 도면 승인/변경 – 6) ECO에 문서 첨부 (Object 등록)</vt:lpstr>
      <vt:lpstr>11. 도면 승인/변경 – 7) 도면 일괄 등록</vt:lpstr>
      <vt:lpstr>11. 도면 승인/변경 – 8) ECO 승인</vt:lpstr>
      <vt:lpstr>12. 부품 조회</vt:lpstr>
      <vt:lpstr>12. 부품 조회</vt:lpstr>
      <vt:lpstr>12. 부품 조회 – PartList 조회</vt:lpstr>
      <vt:lpstr>13. 구매품 조회</vt:lpstr>
      <vt:lpstr>14. 부품 생성</vt:lpstr>
      <vt:lpstr>15. EBOM – 1) 검토 조회</vt:lpstr>
      <vt:lpstr>15. EBOM – 2) EBOM 편집</vt:lpstr>
      <vt:lpstr>15. EBOM – 2) EBOM 편집 : 편집기 메뉴 </vt:lpstr>
      <vt:lpstr>15. EBOM – 2) EBOM 편집 : 단축키</vt:lpstr>
      <vt:lpstr>15. EBOM – 2) EBOM 편집 : 편집 조건</vt:lpstr>
      <vt:lpstr>15. EBOM – 3) EBOM 검토 : EBOM 결재</vt:lpstr>
      <vt:lpstr>15. EBOM – 3) EBOM 검토 : EBOM 검토 조건</vt:lpstr>
      <vt:lpstr>16. MBOM – 1) 전송 조회</vt:lpstr>
      <vt:lpstr>16. MBOM – 2) 편집</vt:lpstr>
      <vt:lpstr>16. MBOM – 2) MBOM 편집 : 편집기 메뉴 </vt:lpstr>
      <vt:lpstr>16. MBOM – 2) MBOM 편집 : 편집기 메뉴 </vt:lpstr>
      <vt:lpstr>16. MBOM – 2) MBOM 편집 : 단축키</vt:lpstr>
      <vt:lpstr>16. MBOM – 2) MBOM 편집 : 편집 조건</vt:lpstr>
      <vt:lpstr>6. MBOM – (3) 부품 교체</vt:lpstr>
      <vt:lpstr>16. MBOM – 3) MBOM 전송</vt:lpstr>
      <vt:lpstr>16. MBOM – 3) MBOM 전송 : MBOM 검토 조건</vt:lpstr>
      <vt:lpstr>16. MBOM – 3) MBOM 전송 : MBOM 전송 조건</vt:lpstr>
      <vt:lpstr>17. BOM 비교</vt:lpstr>
      <vt:lpstr>17. BOM 비교 – (2) PARTLIST 비교</vt:lpstr>
      <vt:lpstr>별첨 1. BOM Excel Upload-Multi</vt:lpstr>
      <vt:lpstr>별첨 1. BOM Excel Upload-Multi</vt:lpstr>
      <vt:lpstr>별첨 2. PDMLink로 ECO 승인 또는 반려 정보 전달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2020-08-05T07:21:54Z</dcterms:created>
  <dcterms:modified xsi:type="dcterms:W3CDTF">2021-11-25T08:12:07Z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Fasoo_Trace_ID" pid="2">
    <vt:lpwstr>eyJub2RlMSI6eyJkc2QiOiIwMTAwMDAwMDAwMDAyMjM1IiwibG9nVGltZSI6IjIwMjEtMTEtMTFUMDc6MDY6MzJaIiwicElEIjoxLCJ0cmFjZUlkIjoiN0U5MzE3N0U0QTkwNDJEQkIzM0U0RTYxNTk1MjE5RTkiLCJ1c2VyQ29kZSI6Im5oMjIwNTEyNyJ9LCJub2RlMiI6eyJkc2QiOiIwMTAwMDAwMDAwMDAyMjM1IiwibG9nVGltZSI6IjIwMjEtMTEtMTFUMDc6MDY6MzJaIiwicElEIjoxLCJ0cmFjZUlkIjoiNTZERDQzRkQzMkZCNDE4ODg2NzQ1ODAyNjBDOTQ2NjciLCJ1c2VyQ29kZSI6Im5oMjIwNTEyNyJ9LCJub2RlMyI6eyJkc2QiOiIwMTAwMDAwMDAwMDAyMjM1IiwibG9nVGltZSI6IjIwMjEtMTEtMjJUMDA6NDY6MTRaIiwicElEIjoxLCJ0cmFjZUlkIjoiRkNBRDlCM0MzQkJDNEQ4NUEyMkQ4REFENkUwMDk2RDEiLCJ1c2VyQ29kZSI6Im5oMjIwNTEyNyJ9LCJub2RlNCI6eyJkc2QiOiIwMTAwMDAwMDAwMDAyMjM1IiwibG9nVGltZSI6IjIwMjEtMTEtMjVUMDQ6MTY6MDJaIiwicElEIjoxLCJ0cmFjZUlkIjoiQzg2MTQ5OUFDQTAzNDQ3Q0E5OThCQjg2NjY2NzJGQTciLCJ1c2VyQ29kZSI6Im5oMjIwNTEyNyJ9LCJub2RlNSI6eyJkc2QiOiIwMDAwMDAwMDAwMDAwMDAwIiwibG9nVGltZSI6IjIwMjItMTAtMTRUMDQ6NDY6NDVaIiwicElEIjoyMDQ4LCJ0cmFjZUlkIjoiMDAxQzM1QUUwODQwNDRBNkJDQ0M2NzhCQTA3MkY5MkEiLCJ1c2VyQ29kZSI6Im5oMjIwNTEyNyJ9LCJub2RlQ291bnQiOjV9</vt:lpwstr>
  </property>
</Properties>
</file>